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88" r:id="rId4"/>
    <p:sldMasterId id="2147484397" r:id="rId5"/>
    <p:sldMasterId id="2147484417" r:id="rId6"/>
    <p:sldMasterId id="2147484435" r:id="rId7"/>
    <p:sldMasterId id="2147484465" r:id="rId8"/>
    <p:sldMasterId id="2147484480" r:id="rId9"/>
  </p:sldMasterIdLst>
  <p:notesMasterIdLst>
    <p:notesMasterId r:id="rId45"/>
  </p:notesMasterIdLst>
  <p:handoutMasterIdLst>
    <p:handoutMasterId r:id="rId46"/>
  </p:handoutMasterIdLst>
  <p:sldIdLst>
    <p:sldId id="1561" r:id="rId10"/>
    <p:sldId id="3320" r:id="rId11"/>
    <p:sldId id="3216" r:id="rId12"/>
    <p:sldId id="1569" r:id="rId13"/>
    <p:sldId id="1737" r:id="rId14"/>
    <p:sldId id="1562" r:id="rId15"/>
    <p:sldId id="3356" r:id="rId16"/>
    <p:sldId id="1596" r:id="rId17"/>
    <p:sldId id="3355" r:id="rId18"/>
    <p:sldId id="3346" r:id="rId19"/>
    <p:sldId id="3344" r:id="rId20"/>
    <p:sldId id="1564" r:id="rId21"/>
    <p:sldId id="1570" r:id="rId22"/>
    <p:sldId id="3357" r:id="rId23"/>
    <p:sldId id="1571" r:id="rId24"/>
    <p:sldId id="1595" r:id="rId25"/>
    <p:sldId id="3349" r:id="rId26"/>
    <p:sldId id="1598" r:id="rId27"/>
    <p:sldId id="1365" r:id="rId28"/>
    <p:sldId id="1732" r:id="rId29"/>
    <p:sldId id="1572" r:id="rId30"/>
    <p:sldId id="1599" r:id="rId31"/>
    <p:sldId id="1574" r:id="rId32"/>
    <p:sldId id="3410" r:id="rId33"/>
    <p:sldId id="1738" r:id="rId34"/>
    <p:sldId id="1739" r:id="rId35"/>
    <p:sldId id="1549" r:id="rId36"/>
    <p:sldId id="1733" r:id="rId37"/>
    <p:sldId id="1582" r:id="rId38"/>
    <p:sldId id="3347" r:id="rId39"/>
    <p:sldId id="3351" r:id="rId40"/>
    <p:sldId id="1594" r:id="rId41"/>
    <p:sldId id="3348" r:id="rId42"/>
    <p:sldId id="1589" r:id="rId43"/>
    <p:sldId id="3354"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0000"/>
    <a:srgbClr val="FF0066"/>
    <a:srgbClr val="00BCF2"/>
    <a:srgbClr val="B3EBFB"/>
    <a:srgbClr val="DADAD8"/>
    <a:srgbClr val="B4B4B4"/>
    <a:srgbClr val="BEBEBE"/>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C75BEE-7613-4CA3-BC82-F1BD483ABF30}" v="1" dt="2019-02-04T03:34:08.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69" autoAdjust="0"/>
    <p:restoredTop sz="95677" autoAdjust="0"/>
  </p:normalViewPr>
  <p:slideViewPr>
    <p:cSldViewPr>
      <p:cViewPr varScale="1">
        <p:scale>
          <a:sx n="94" d="100"/>
          <a:sy n="94" d="100"/>
        </p:scale>
        <p:origin x="696" y="56"/>
      </p:cViewPr>
      <p:guideLst>
        <p:guide orient="horz" pos="4105"/>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9/28/2019 7:08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9/28/2019 7:08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elevator pitch for you:</a:t>
            </a:r>
          </a:p>
          <a:p>
            <a:endParaRPr lang="en-US" dirty="0"/>
          </a:p>
          <a:p>
            <a:r>
              <a:rPr lang="en-US" dirty="0"/>
              <a:t>Azure Search is the Microsoft Cloud Service for knowledge mining.</a:t>
            </a:r>
          </a:p>
          <a:p>
            <a:endParaRPr lang="en-US" dirty="0"/>
          </a:p>
          <a:p>
            <a:r>
              <a:rPr lang="en-US" dirty="0"/>
              <a:t>It uses AI in a enrichment pipeline to unlock insights and context from your clients content. In other words, from your clients documents.</a:t>
            </a:r>
          </a:p>
          <a:p>
            <a:endParaRPr lang="en-US" dirty="0"/>
          </a:p>
          <a:p>
            <a:r>
              <a:rPr lang="en-US" dirty="0"/>
              <a:t>The Enrichment Pipeline concept is also important, we will use it in the next slides.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31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cognitive skills you can apply to your client’s documents. Some of them are pre built, you can select them with code but also with a few clicks in Azure Portal. This information is extracted and pushed into an Azure Search index for advanced data exploration. </a:t>
            </a:r>
          </a:p>
          <a:p>
            <a:endParaRPr lang="en-US" dirty="0"/>
          </a:p>
          <a:p>
            <a:r>
              <a:rPr lang="en-US" dirty="0"/>
              <a:t>But please notice the Custom skills option in the lower left corner. You can use ANY transformation you want, cognitive or not. Hosted on Azure or not. Public or not. It just need to be a REST API. </a:t>
            </a:r>
          </a:p>
          <a:p>
            <a:endParaRPr lang="en-US" dirty="0"/>
          </a:p>
          <a:p>
            <a:r>
              <a:rPr lang="en-US" dirty="0"/>
              <a:t>All of this skill are applied on your documents in the order you need, what is defined in the cognitive search enrichment pipeline.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0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28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provides natural language processing in 56 languages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7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34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51107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5722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9/28/2019 7:08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dirty="0"/>
              <a:t>The enrichment pipeline applies one or multiple cognitive services, or cognitive skills, for each document of your dataset.</a:t>
            </a:r>
          </a:p>
          <a:p>
            <a:pPr marL="0" indent="0">
              <a:buFont typeface="+mj-lt"/>
              <a:buNone/>
            </a:pPr>
            <a:endParaRPr lang="en-US" sz="1100" dirty="0"/>
          </a:p>
          <a:p>
            <a:pPr marL="0" indent="0">
              <a:buFont typeface="+mj-lt"/>
              <a:buNone/>
            </a:pPr>
            <a:r>
              <a:rPr lang="en-US" sz="1100" dirty="0"/>
              <a:t>In this example, we are using these 3 skills on a pdf file. </a:t>
            </a: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20</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48973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06147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2400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47274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3253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JFK – Search for Lee, KGB, Microsoft, Martin Luther King . Open Source data.</a:t>
            </a:r>
          </a:p>
          <a:p>
            <a:pPr lvl="1"/>
            <a:r>
              <a:rPr lang="en-US" sz="900" kern="1200" dirty="0">
                <a:solidFill>
                  <a:schemeClr val="tx1"/>
                </a:solidFill>
                <a:effectLst/>
                <a:latin typeface="Segoe UI Light" pitchFamily="34" charset="0"/>
                <a:ea typeface="+mn-ea"/>
                <a:cs typeface="+mn-cs"/>
              </a:rPr>
              <a:t>Wolters Kluwer – search for Microsoft, Risk + Fraud example in the landing page.</a:t>
            </a:r>
          </a:p>
          <a:p>
            <a:pPr lvl="1"/>
            <a:r>
              <a:rPr lang="en-US" sz="900" u="none" kern="1200" dirty="0">
                <a:solidFill>
                  <a:schemeClr val="tx1"/>
                </a:solidFill>
                <a:effectLst/>
                <a:latin typeface="Segoe UI Light" pitchFamily="34" charset="0"/>
                <a:ea typeface="+mn-ea"/>
                <a:cs typeface="+mn-cs"/>
              </a:rPr>
              <a:t>Exxon</a:t>
            </a:r>
            <a:r>
              <a:rPr lang="en-US" sz="900" kern="1200" dirty="0">
                <a:solidFill>
                  <a:schemeClr val="tx1"/>
                </a:solidFill>
                <a:effectLst/>
                <a:latin typeface="Segoe UI Light" pitchFamily="34" charset="0"/>
                <a:ea typeface="+mn-ea"/>
                <a:cs typeface="+mn-cs"/>
              </a:rPr>
              <a:t> - It relates to seismic in the Oil and Gas domain. Open Source data. Try </a:t>
            </a:r>
            <a:r>
              <a:rPr lang="en-US" sz="900" kern="1200" dirty="0" err="1">
                <a:solidFill>
                  <a:schemeClr val="tx1"/>
                </a:solidFill>
                <a:effectLst/>
                <a:latin typeface="Segoe UI Light" pitchFamily="34" charset="0"/>
                <a:ea typeface="+mn-ea"/>
                <a:cs typeface="+mn-cs"/>
              </a:rPr>
              <a:t>Kundsen</a:t>
            </a:r>
            <a:r>
              <a:rPr lang="en-US" sz="900" kern="1200" dirty="0">
                <a:solidFill>
                  <a:schemeClr val="tx1"/>
                </a:solidFill>
                <a:effectLst/>
                <a:latin typeface="Segoe UI Light" pitchFamily="34" charset="0"/>
                <a:ea typeface="+mn-ea"/>
                <a:cs typeface="+mn-cs"/>
              </a:rPr>
              <a:t> or Chirp as search terms. </a:t>
            </a:r>
          </a:p>
          <a:p>
            <a:pPr lvl="1"/>
            <a:r>
              <a:rPr lang="en-US" sz="900" kern="1200" dirty="0">
                <a:solidFill>
                  <a:schemeClr val="tx1"/>
                </a:solidFill>
                <a:effectLst/>
                <a:latin typeface="Segoe UI Light" pitchFamily="34" charset="0"/>
                <a:ea typeface="+mn-ea"/>
                <a:cs typeface="+mn-cs"/>
              </a:rPr>
              <a:t>CTakes - pick any disease that you want and walk through a Cognitive Search implementation using custom skills based on </a:t>
            </a:r>
            <a:r>
              <a:rPr lang="en-US" sz="900" kern="1200" dirty="0" err="1">
                <a:solidFill>
                  <a:schemeClr val="tx1"/>
                </a:solidFill>
                <a:effectLst/>
                <a:latin typeface="Segoe UI Light" pitchFamily="34" charset="0"/>
                <a:ea typeface="+mn-ea"/>
                <a:cs typeface="+mn-cs"/>
              </a:rPr>
              <a:t>Ctakes</a:t>
            </a:r>
            <a:r>
              <a:rPr lang="en-US" sz="900" kern="1200" dirty="0">
                <a:solidFill>
                  <a:schemeClr val="tx1"/>
                </a:solidFill>
                <a:effectLst/>
                <a:latin typeface="Segoe UI Light" pitchFamily="34" charset="0"/>
                <a:ea typeface="+mn-ea"/>
                <a:cs typeface="+mn-cs"/>
              </a:rPr>
              <a:t> (an opensource software for medical extraction)</a:t>
            </a:r>
          </a:p>
          <a:p>
            <a:pPr lvl="1"/>
            <a:r>
              <a:rPr lang="en-US" sz="900" kern="1200" dirty="0">
                <a:solidFill>
                  <a:schemeClr val="tx1"/>
                </a:solidFill>
                <a:effectLst/>
                <a:latin typeface="Segoe UI Light" pitchFamily="34" charset="0"/>
                <a:ea typeface="+mn-ea"/>
                <a:cs typeface="+mn-cs"/>
              </a:rPr>
              <a:t>Cognitive Services – just use the suggested text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7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AI is used?</a:t>
            </a:r>
          </a:p>
          <a:p>
            <a:endParaRPr lang="en-US" dirty="0"/>
          </a:p>
          <a:p>
            <a:r>
              <a:rPr lang="en-US" dirty="0"/>
              <a:t>AI is the digital representation of human cognitive skills like vision, speech and language. </a:t>
            </a:r>
          </a:p>
          <a:p>
            <a:endParaRPr lang="en-US" dirty="0"/>
          </a:p>
          <a:p>
            <a:r>
              <a:rPr lang="en-US" dirty="0"/>
              <a:t>Cognitive Search applies this skills to your client’s documents to create a better search experience.</a:t>
            </a:r>
          </a:p>
          <a:p>
            <a:endParaRPr lang="en-US" dirty="0"/>
          </a:p>
          <a:p>
            <a:r>
              <a:rPr lang="en-US" dirty="0"/>
              <a:t>The cognitive skills concept is important for our presentation, we’ll see it again in a few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Pitch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52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841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9/28/2019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9013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7:08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1496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53419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1523036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4"/>
            <a:ext cx="1686560" cy="363259"/>
          </a:xfrm>
          <a:prstGeom prst="rect">
            <a:avLst/>
          </a:prstGeom>
        </p:spPr>
      </p:pic>
    </p:spTree>
    <p:extLst>
      <p:ext uri="{BB962C8B-B14F-4D97-AF65-F5344CB8AC3E}">
        <p14:creationId xmlns:p14="http://schemas.microsoft.com/office/powerpoint/2010/main" val="219320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66711117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030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03538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485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7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4758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344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58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007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85634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6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6081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31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469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242623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999670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2057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396627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3844869"/>
            <a:ext cx="396627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16179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591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21145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03895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4868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552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846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26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0988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83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4195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192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9071160" y="627866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7449109" y="6304304"/>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5413672" y="627866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3149167" y="6294376"/>
            <a:ext cx="1535341"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400717" y="602973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62" name="TextBox 61"/>
          <p:cNvSpPr txBox="1"/>
          <p:nvPr userDrawn="1"/>
        </p:nvSpPr>
        <p:spPr>
          <a:xfrm>
            <a:off x="7614215" y="603359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63" name="TextBox 62"/>
          <p:cNvSpPr txBox="1"/>
          <p:nvPr userDrawn="1"/>
        </p:nvSpPr>
        <p:spPr>
          <a:xfrm>
            <a:off x="9174419" y="604896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Tree>
    <p:extLst>
      <p:ext uri="{BB962C8B-B14F-4D97-AF65-F5344CB8AC3E}">
        <p14:creationId xmlns:p14="http://schemas.microsoft.com/office/powerpoint/2010/main" val="3532688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3513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75221438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627864"/>
          </a:xfrm>
        </p:spPr>
        <p:txBody>
          <a:bodyPr/>
          <a:lstStyle>
            <a:lvl1pPr>
              <a:defRPr sz="408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6960148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360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2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1165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7946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24067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9757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13103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197836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987865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252848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6234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95523"/>
            <a:ext cx="9327356" cy="50860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29822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38689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38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121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1815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3123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750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700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547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0551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144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95099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902537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62732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41870200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368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5009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1582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100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86425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36899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5" y="6118886"/>
            <a:ext cx="4817272"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4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1474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10364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26834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119782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98602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59795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89225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2180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464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31326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453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718553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81327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8300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700223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5757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349386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5030619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3420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5903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920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39661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8732912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5578120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0429185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810406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8585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328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085969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76469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813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55764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44055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16317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72684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9601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7217526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29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3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2877937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8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028721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6240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23674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84945857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61156322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6553331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9785"/>
            <a:ext cx="5394960"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54125" y="439785"/>
            <a:ext cx="2106552" cy="110800"/>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dirty="0">
                <a:latin typeface="Segoe UI Semibold" panose="020B0702040204020203" pitchFamily="34" charset="0"/>
                <a:cs typeface="Segoe UI Semibold" panose="020B0702040204020203" pitchFamily="34" charset="0"/>
              </a:rPr>
              <a:t>Monoline icons   </a:t>
            </a:r>
            <a:r>
              <a:rPr lang="en-US" sz="800"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dirty="0">
              <a:latin typeface="+mn-lt"/>
              <a:cs typeface="Segoe UI Semibold" panose="020B0702040204020203" pitchFamily="34" charset="0"/>
            </a:endParaRPr>
          </a:p>
        </p:txBody>
      </p:sp>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2986373"/>
      </p:ext>
    </p:extLst>
  </p:cSld>
  <p:clrMapOvr>
    <a:masterClrMapping/>
  </p:clrMapOvr>
  <p:transition>
    <p:fade/>
  </p:transition>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1"/>
            <a:ext cx="12433300" cy="2601913"/>
          </a:xfrm>
          <a:prstGeom prst="rect">
            <a:avLst/>
          </a:prstGeom>
          <a:solidFill>
            <a:srgbClr val="4DA0E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2" y="5843590"/>
            <a:ext cx="12433301" cy="1154113"/>
          </a:xfrm>
          <a:prstGeom prst="rect">
            <a:avLst/>
          </a:prstGeom>
          <a:solidFill>
            <a:srgbClr val="00188F"/>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7"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7"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40" y="294307"/>
            <a:ext cx="3657600" cy="461665"/>
          </a:xfrm>
        </p:spPr>
        <p:txBody>
          <a:bodyPr/>
          <a:lstStyle>
            <a:lvl1pPr marL="0" indent="0" algn="r">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5"/>
            <a:ext cx="3657600" cy="461665"/>
          </a:xfrm>
        </p:spPr>
        <p:txBody>
          <a:bodyPr/>
          <a:lstStyle>
            <a:lvl1pPr marL="0" indent="0" algn="l">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151828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3928333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699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9671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203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6409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6725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4242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179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3760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9008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149670" y="6696086"/>
            <a:ext cx="21371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0317229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13.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13.emf"/><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theme" Target="../theme/theme5.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image" Target="../media/image2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75109704"/>
      </p:ext>
    </p:extLst>
  </p:cSld>
  <p:clrMap bg1="lt1" tx1="dk1" bg2="lt2" tx2="dk2" accent1="accent1" accent2="accent2" accent3="accent3" accent4="accent4" accent5="accent5" accent6="accent6" hlink="hlink" folHlink="folHlink"/>
  <p:sldLayoutIdLst>
    <p:sldLayoutId id="2147484344" r:id="rId1"/>
    <p:sldLayoutId id="2147484369" r:id="rId2"/>
    <p:sldLayoutId id="2147484370" r:id="rId3"/>
    <p:sldLayoutId id="2147484371" r:id="rId4"/>
    <p:sldLayoutId id="2147484291" r:id="rId5"/>
    <p:sldLayoutId id="2147484295" r:id="rId6"/>
    <p:sldLayoutId id="2147484296" r:id="rId7"/>
    <p:sldLayoutId id="2147484297" r:id="rId8"/>
    <p:sldLayoutId id="2147484300" r:id="rId9"/>
    <p:sldLayoutId id="2147484345" r:id="rId10"/>
    <p:sldLayoutId id="2147484318" r:id="rId11"/>
    <p:sldLayoutId id="2147484319" r:id="rId12"/>
    <p:sldLayoutId id="2147484303" r:id="rId13"/>
    <p:sldLayoutId id="2147484304" r:id="rId14"/>
    <p:sldLayoutId id="2147484313" r:id="rId15"/>
    <p:sldLayoutId id="2147484307" r:id="rId16"/>
    <p:sldLayoutId id="2147484308" r:id="rId17"/>
    <p:sldLayoutId id="2147484316" r:id="rId18"/>
    <p:sldLayoutId id="2147484317" r:id="rId19"/>
    <p:sldLayoutId id="2147484309" r:id="rId20"/>
    <p:sldLayoutId id="2147484310" r:id="rId21"/>
    <p:sldLayoutId id="2147484315" r:id="rId22"/>
    <p:sldLayoutId id="2147484312" r:id="rId23"/>
    <p:sldLayoutId id="2147484509" r:id="rId24"/>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userDrawn="1">
          <p15:clr>
            <a:srgbClr val="C35EA4"/>
          </p15:clr>
        </p15:guide>
        <p15:guide id="26" orient="horz" pos="4032">
          <p15:clr>
            <a:srgbClr val="C35EA4"/>
          </p15:clr>
        </p15:guide>
        <p15:guide id="27" orient="horz" pos="523" userDrawn="1">
          <p15:clr>
            <a:srgbClr val="C35EA4"/>
          </p15:clr>
        </p15:guide>
        <p15:guide id="28" orient="horz" pos="85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468291030"/>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 id="214748441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83829449"/>
      </p:ext>
    </p:extLst>
  </p:cSld>
  <p:clrMap bg1="dk1" tx1="lt1" bg2="dk2" tx2="lt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7075263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00"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00"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00"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81557729"/>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531096"/>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 id="2147484502" r:id="rId22"/>
    <p:sldLayoutId id="2147484503" r:id="rId23"/>
    <p:sldLayoutId id="2147484504" r:id="rId24"/>
    <p:sldLayoutId id="2147484505" r:id="rId25"/>
    <p:sldLayoutId id="2147484506" r:id="rId26"/>
    <p:sldLayoutId id="2147484507" r:id="rId27"/>
    <p:sldLayoutId id="2147484508" r:id="rId2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102.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text-analytics-demo-dev.azurewebsites.net/" TargetMode="External"/><Relationship Id="rId7" Type="http://schemas.openxmlformats.org/officeDocument/2006/relationships/hyperlink" Target="http://webmedsearch.azurewebsites.ne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eismicsearch.azurewebsites.net/" TargetMode="External"/><Relationship Id="rId5" Type="http://schemas.openxmlformats.org/officeDocument/2006/relationships/hyperlink" Target="https://wolterskluwereap.azurewebsites.net/" TargetMode="External"/><Relationship Id="rId4" Type="http://schemas.openxmlformats.org/officeDocument/2006/relationships/hyperlink" Target="https://jfk-demo.azurewebsites.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ka.ms/ACE-Blog"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hyperlink" Target="http://aka.ms/kmb" TargetMode="External"/><Relationship Id="rId4" Type="http://schemas.openxmlformats.org/officeDocument/2006/relationships/hyperlink" Target="http://aka.ms/kma"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53C7D4-655A-449F-A261-7059582C8902}"/>
              </a:ext>
            </a:extLst>
          </p:cNvPr>
          <p:cNvSpPr>
            <a:spLocks noGrp="1"/>
          </p:cNvSpPr>
          <p:nvPr>
            <p:ph type="body" sz="quarter" idx="13"/>
          </p:nvPr>
        </p:nvSpPr>
        <p:spPr>
          <a:xfrm>
            <a:off x="310514" y="1880552"/>
            <a:ext cx="6248400" cy="2162944"/>
          </a:xfrm>
        </p:spPr>
        <p:txBody>
          <a:bodyPr/>
          <a:lstStyle/>
          <a:p>
            <a:r>
              <a:rPr lang="en-US" dirty="0"/>
              <a:t>Enterprise Knowledge Mining Solution Microsoft AI Platform</a:t>
            </a:r>
          </a:p>
        </p:txBody>
      </p:sp>
      <p:sp>
        <p:nvSpPr>
          <p:cNvPr id="5" name="Text Placeholder 1">
            <a:extLst>
              <a:ext uri="{FF2B5EF4-FFF2-40B4-BE49-F238E27FC236}">
                <a16:creationId xmlns:a16="http://schemas.microsoft.com/office/drawing/2014/main" id="{700C548C-3BA9-4486-AE89-742F466A5103}"/>
              </a:ext>
            </a:extLst>
          </p:cNvPr>
          <p:cNvSpPr>
            <a:spLocks noGrp="1"/>
          </p:cNvSpPr>
          <p:nvPr>
            <p:ph type="body" sz="quarter" idx="12"/>
          </p:nvPr>
        </p:nvSpPr>
        <p:spPr>
          <a:xfrm>
            <a:off x="290511" y="4542961"/>
            <a:ext cx="7467600" cy="1043929"/>
          </a:xfrm>
        </p:spPr>
        <p:txBody>
          <a:bodyPr/>
          <a:lstStyle/>
          <a:p>
            <a:r>
              <a:rPr lang="en-US" dirty="0"/>
              <a:t>LearnAI Team</a:t>
            </a:r>
          </a:p>
          <a:p>
            <a:r>
              <a:rPr lang="en-US" dirty="0"/>
              <a:t>January 2019</a:t>
            </a:r>
          </a:p>
        </p:txBody>
      </p:sp>
      <p:pic>
        <p:nvPicPr>
          <p:cNvPr id="6" name="Picture 18" descr="A close up of a logo&#10;&#10;Description generated with high confidence">
            <a:extLst>
              <a:ext uri="{FF2B5EF4-FFF2-40B4-BE49-F238E27FC236}">
                <a16:creationId xmlns:a16="http://schemas.microsoft.com/office/drawing/2014/main" id="{A7A3560B-457D-465D-9F06-0507AD534DC6}"/>
              </a:ext>
            </a:extLst>
          </p:cNvPr>
          <p:cNvPicPr>
            <a:picLocks noChangeAspect="1"/>
          </p:cNvPicPr>
          <p:nvPr/>
        </p:nvPicPr>
        <p:blipFill>
          <a:blip r:embed="rId3"/>
          <a:stretch>
            <a:fillRect/>
          </a:stretch>
        </p:blipFill>
        <p:spPr>
          <a:xfrm>
            <a:off x="10089890" y="6146800"/>
            <a:ext cx="2325947" cy="1043930"/>
          </a:xfrm>
          <a:prstGeom prst="rect">
            <a:avLst/>
          </a:prstGeom>
        </p:spPr>
      </p:pic>
    </p:spTree>
    <p:extLst>
      <p:ext uri="{BB962C8B-B14F-4D97-AF65-F5344CB8AC3E}">
        <p14:creationId xmlns:p14="http://schemas.microsoft.com/office/powerpoint/2010/main" val="1035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7088431" y="3923421"/>
            <a:ext cx="3012064" cy="1035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114" fontAlgn="base">
              <a:spcBef>
                <a:spcPts val="1224"/>
              </a:spcBef>
              <a:spcAft>
                <a:spcPct val="0"/>
              </a:spcAft>
              <a:buSzPct val="90000"/>
              <a:defRPr/>
            </a:pPr>
            <a:r>
              <a:rPr lang="en-US" sz="2040" kern="0" dirty="0">
                <a:solidFill>
                  <a:srgbClr val="0078D4"/>
                </a:solidFill>
                <a:latin typeface="Segoe UI Semibold"/>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992488" y="3385083"/>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92642" y="4684068"/>
            <a:ext cx="1165780" cy="1180126"/>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935049" y="3155633"/>
            <a:ext cx="906962" cy="1110244"/>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744565" y="4432672"/>
            <a:ext cx="906962" cy="1110244"/>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65026"/>
            </a:xfrm>
            <a:prstGeom prst="rect">
              <a:avLst/>
            </a:prstGeom>
            <a:noFill/>
          </p:spPr>
          <p:txBody>
            <a:bodyPr wrap="square" lIns="0" tIns="0" rIns="0" bIns="0" rtlCol="0">
              <a:spAutoFit/>
            </a:bodyPr>
            <a:lstStyle/>
            <a:p>
              <a:pPr defTabSz="932597">
                <a:defRPr/>
              </a:pPr>
              <a:r>
                <a:rPr lang="en-US" sz="1836" dirty="0">
                  <a:solidFill>
                    <a:srgbClr val="0078D4"/>
                  </a:solidFill>
                  <a:latin typeface="Segoe UI Semilight" panose="020B0402040204020203" pitchFamily="34" charset="0"/>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1" name="Rectangle: Rounded Corners 30">
            <a:extLst>
              <a:ext uri="{FF2B5EF4-FFF2-40B4-BE49-F238E27FC236}">
                <a16:creationId xmlns:a16="http://schemas.microsoft.com/office/drawing/2014/main" id="{4ACDE0FD-EBF6-42DA-97C6-9C9EC3D99273}"/>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35" name="Title 1">
            <a:extLst>
              <a:ext uri="{FF2B5EF4-FFF2-40B4-BE49-F238E27FC236}">
                <a16:creationId xmlns:a16="http://schemas.microsoft.com/office/drawing/2014/main" id="{FB86BA0E-C1E2-46B2-A047-DBD9ADF5F940}"/>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164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600855" y="1779643"/>
            <a:ext cx="1293285" cy="350330"/>
          </a:xfrm>
          <a:prstGeom prst="rect">
            <a:avLst/>
          </a:prstGeom>
        </p:spPr>
        <p:txBody>
          <a:bodyPr vert="horz" wrap="square" lIns="0" tIns="46630" rIns="93260" bIns="46630" rtlCol="0" anchor="t">
            <a:spAutoFit/>
          </a:bodyPr>
          <a:lstStyle/>
          <a:p>
            <a:pPr defTabSz="951304">
              <a:spcBef>
                <a:spcPct val="0"/>
              </a:spcBef>
              <a:defRPr/>
            </a:pPr>
            <a:r>
              <a:rPr lang="en-US" sz="1632">
                <a:ln w="3175">
                  <a:noFill/>
                </a:ln>
                <a:solidFill>
                  <a:srgbClr val="0078D4"/>
                </a:solidFill>
                <a:latin typeface="Segoe UI Semibold"/>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4254006" y="1779644"/>
            <a:ext cx="3422772" cy="350330"/>
          </a:xfrm>
          <a:prstGeom prst="rect">
            <a:avLst/>
          </a:prstGeom>
        </p:spPr>
        <p:txBody>
          <a:bodyPr vert="horz" wrap="square" lIns="93260" tIns="46630" rIns="93260" bIns="46630" rtlCol="0" anchor="t">
            <a:spAutoFit/>
          </a:bodyPr>
          <a:lstStyle/>
          <a:p>
            <a:pPr defTabSz="951304">
              <a:spcBef>
                <a:spcPct val="0"/>
              </a:spcBef>
              <a:defRPr/>
            </a:pPr>
            <a:r>
              <a:rPr lang="en-US" sz="1632" dirty="0">
                <a:ln w="3175">
                  <a:noFill/>
                </a:ln>
                <a:solidFill>
                  <a:srgbClr val="0078D4"/>
                </a:solidFill>
                <a:latin typeface="Segoe UI Semibold"/>
                <a:cs typeface="Segoe UI Light" panose="020B0502040204020203" pitchFamily="34" charset="0"/>
              </a:rPr>
              <a:t>Cutting-edge AI: Cognitive Skills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779643"/>
            <a:ext cx="2173708" cy="606488"/>
          </a:xfrm>
          <a:prstGeom prst="rect">
            <a:avLst/>
          </a:prstGeom>
        </p:spPr>
        <p:txBody>
          <a:bodyPr vert="horz" wrap="square" lIns="93260" tIns="46630" rIns="93260" bIns="46630" rtlCol="0" anchor="t">
            <a:spAutoFit/>
          </a:bodyPr>
          <a:lstStyle/>
          <a:p>
            <a:pPr algn="ctr" defTabSz="951304">
              <a:spcBef>
                <a:spcPct val="0"/>
              </a:spcBef>
              <a:defRPr/>
            </a:pPr>
            <a:r>
              <a:rPr lang="en-US" sz="1632">
                <a:ln w="3175">
                  <a:noFill/>
                </a:ln>
                <a:solidFill>
                  <a:srgbClr val="0078D4"/>
                </a:solidFill>
                <a:latin typeface="Segoe UI Semibold"/>
                <a:cs typeface="Segoe UI Light" panose="020B0502040204020203" pitchFamily="34" charset="0"/>
              </a:rPr>
              <a:t>Fully text-searchable rich index</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3291118"/>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718202" y="3297417"/>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70543" y="3940483"/>
            <a:ext cx="450972" cy="522177"/>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481972"/>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570009"/>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544628"/>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540078"/>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gradFill>
                <a:gsLst>
                  <a:gs pos="0">
                    <a:srgbClr val="505050"/>
                  </a:gs>
                  <a:gs pos="100000">
                    <a:srgbClr val="505050"/>
                  </a:gs>
                </a:gsLst>
              </a:gradFill>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519188"/>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479577"/>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534515"/>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544930"/>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10182305" y="3219557"/>
            <a:ext cx="1755871" cy="2112555"/>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9" tIns="-33866" rIns="806797"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95339" y="2889340"/>
            <a:ext cx="173941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955731" y="2889340"/>
            <a:ext cx="201617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635589" y="2889340"/>
            <a:ext cx="1494640"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887130"/>
            <a:ext cx="2253953" cy="28255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887130"/>
            <a:ext cx="1931178" cy="28630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588798" y="3887130"/>
            <a:ext cx="1588221"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61110" y="4884920"/>
            <a:ext cx="1207875"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132530" y="4884920"/>
            <a:ext cx="166257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96104" y="4884920"/>
            <a:ext cx="117360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910451" y="5882710"/>
            <a:ext cx="1109192"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167256" y="5882710"/>
            <a:ext cx="159312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458036" y="5882710"/>
            <a:ext cx="1849743"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587954"/>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0834" y="3544628"/>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77581" y="4476041"/>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487499"/>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grpSp>
        <p:nvGrpSpPr>
          <p:cNvPr id="109" name="Group 108">
            <a:extLst>
              <a:ext uri="{FF2B5EF4-FFF2-40B4-BE49-F238E27FC236}">
                <a16:creationId xmlns:a16="http://schemas.microsoft.com/office/drawing/2014/main" id="{05F7703F-5941-46B0-A536-5DF5E5373F23}"/>
              </a:ext>
            </a:extLst>
          </p:cNvPr>
          <p:cNvGrpSpPr/>
          <p:nvPr/>
        </p:nvGrpSpPr>
        <p:grpSpPr>
          <a:xfrm>
            <a:off x="750463" y="3239781"/>
            <a:ext cx="438702" cy="475830"/>
            <a:chOff x="3234003" y="4140810"/>
            <a:chExt cx="293717" cy="359549"/>
          </a:xfrm>
        </p:grpSpPr>
        <p:grpSp>
          <p:nvGrpSpPr>
            <p:cNvPr id="110" name="Group 109">
              <a:extLst>
                <a:ext uri="{FF2B5EF4-FFF2-40B4-BE49-F238E27FC236}">
                  <a16:creationId xmlns:a16="http://schemas.microsoft.com/office/drawing/2014/main" id="{C9C07B50-09E7-4E48-9D17-A54A78F35F30}"/>
                </a:ext>
              </a:extLst>
            </p:cNvPr>
            <p:cNvGrpSpPr/>
            <p:nvPr/>
          </p:nvGrpSpPr>
          <p:grpSpPr>
            <a:xfrm flipH="1">
              <a:off x="3234003" y="4140810"/>
              <a:ext cx="293717" cy="359549"/>
              <a:chOff x="3003960" y="3685414"/>
              <a:chExt cx="403310" cy="493707"/>
            </a:xfrm>
          </p:grpSpPr>
          <p:sp>
            <p:nvSpPr>
              <p:cNvPr id="141" name="Snip Single Corner Rectangle 26">
                <a:extLst>
                  <a:ext uri="{FF2B5EF4-FFF2-40B4-BE49-F238E27FC236}">
                    <a16:creationId xmlns:a16="http://schemas.microsoft.com/office/drawing/2014/main" id="{6E307F00-1B3A-4E14-9880-038509AC5017}"/>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riangle 27">
                <a:extLst>
                  <a:ext uri="{FF2B5EF4-FFF2-40B4-BE49-F238E27FC236}">
                    <a16:creationId xmlns:a16="http://schemas.microsoft.com/office/drawing/2014/main" id="{00507728-9705-4422-A506-F746D39DD5A3}"/>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Line 47">
              <a:extLst>
                <a:ext uri="{FF2B5EF4-FFF2-40B4-BE49-F238E27FC236}">
                  <a16:creationId xmlns:a16="http://schemas.microsoft.com/office/drawing/2014/main" id="{C04941F8-1BC7-42E0-AA7B-AD7F6BF030F4}"/>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2" name="Rectangle 48">
              <a:extLst>
                <a:ext uri="{FF2B5EF4-FFF2-40B4-BE49-F238E27FC236}">
                  <a16:creationId xmlns:a16="http://schemas.microsoft.com/office/drawing/2014/main" id="{6CDCD60A-A0F7-4FE6-93C5-47C2E7C13B4B}"/>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3" name="Freeform 49">
              <a:extLst>
                <a:ext uri="{FF2B5EF4-FFF2-40B4-BE49-F238E27FC236}">
                  <a16:creationId xmlns:a16="http://schemas.microsoft.com/office/drawing/2014/main" id="{309989A7-253C-4F45-9CA9-551E1A3B62BA}"/>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2" name="Line 50">
              <a:extLst>
                <a:ext uri="{FF2B5EF4-FFF2-40B4-BE49-F238E27FC236}">
                  <a16:creationId xmlns:a16="http://schemas.microsoft.com/office/drawing/2014/main" id="{B4BF1BD0-CE41-4F2E-B87C-99A7DF6BAE2D}"/>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4" name="Line 51">
              <a:extLst>
                <a:ext uri="{FF2B5EF4-FFF2-40B4-BE49-F238E27FC236}">
                  <a16:creationId xmlns:a16="http://schemas.microsoft.com/office/drawing/2014/main" id="{63545CC0-3BA5-4296-BC0E-992DF81DCFAA}"/>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8" name="Line 52">
              <a:extLst>
                <a:ext uri="{FF2B5EF4-FFF2-40B4-BE49-F238E27FC236}">
                  <a16:creationId xmlns:a16="http://schemas.microsoft.com/office/drawing/2014/main" id="{125FA48C-544F-4B49-8D7A-FD65B51A9A2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9" name="Line 54">
              <a:extLst>
                <a:ext uri="{FF2B5EF4-FFF2-40B4-BE49-F238E27FC236}">
                  <a16:creationId xmlns:a16="http://schemas.microsoft.com/office/drawing/2014/main" id="{0E43D158-BE6F-4D6E-9041-1E5BF74CFE2F}"/>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0" name="Oval 56">
              <a:extLst>
                <a:ext uri="{FF2B5EF4-FFF2-40B4-BE49-F238E27FC236}">
                  <a16:creationId xmlns:a16="http://schemas.microsoft.com/office/drawing/2014/main" id="{A3A2C00B-3171-4CE6-921D-4D6D7F42D031}"/>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144" name="Group 143">
            <a:extLst>
              <a:ext uri="{FF2B5EF4-FFF2-40B4-BE49-F238E27FC236}">
                <a16:creationId xmlns:a16="http://schemas.microsoft.com/office/drawing/2014/main" id="{D5DD3F08-933A-4A37-8295-D3D0ADBA6734}"/>
              </a:ext>
            </a:extLst>
          </p:cNvPr>
          <p:cNvGrpSpPr/>
          <p:nvPr/>
        </p:nvGrpSpPr>
        <p:grpSpPr>
          <a:xfrm>
            <a:off x="767906" y="4631799"/>
            <a:ext cx="438702" cy="481598"/>
            <a:chOff x="4098616" y="2540836"/>
            <a:chExt cx="889259" cy="1101770"/>
          </a:xfrm>
        </p:grpSpPr>
        <p:sp>
          <p:nvSpPr>
            <p:cNvPr id="145" name="TextBox 144">
              <a:extLst>
                <a:ext uri="{FF2B5EF4-FFF2-40B4-BE49-F238E27FC236}">
                  <a16:creationId xmlns:a16="http://schemas.microsoft.com/office/drawing/2014/main" id="{8C9644E4-68F7-4566-B1BE-59543830C27E}"/>
                </a:ext>
              </a:extLst>
            </p:cNvPr>
            <p:cNvSpPr txBox="1"/>
            <p:nvPr/>
          </p:nvSpPr>
          <p:spPr>
            <a:xfrm>
              <a:off x="4313837" y="2888620"/>
              <a:ext cx="619849" cy="753986"/>
            </a:xfrm>
            <a:prstGeom prst="rect">
              <a:avLst/>
            </a:prstGeom>
            <a:noFill/>
          </p:spPr>
          <p:txBody>
            <a:bodyPr wrap="square" lIns="0" tIns="0" rIns="0" bIns="0" rtlCol="0">
              <a:spAutoFit/>
            </a:bodyPr>
            <a:lstStyle/>
            <a:p>
              <a:pPr defTabSz="932597">
                <a:defRPr/>
              </a:pPr>
              <a:r>
                <a:rPr lang="en-US" sz="1071" dirty="0">
                  <a:solidFill>
                    <a:srgbClr val="0078D4"/>
                  </a:solidFill>
                  <a:latin typeface="Segoe UI Semilight" panose="020B0402040204020203" pitchFamily="34" charset="0"/>
                  <a:cs typeface="Segoe UI Semilight" panose="020B0402040204020203" pitchFamily="34" charset="0"/>
                </a:rPr>
                <a:t>Form 5471</a:t>
              </a:r>
            </a:p>
          </p:txBody>
        </p:sp>
        <p:grpSp>
          <p:nvGrpSpPr>
            <p:cNvPr id="146" name="Group 145">
              <a:extLst>
                <a:ext uri="{FF2B5EF4-FFF2-40B4-BE49-F238E27FC236}">
                  <a16:creationId xmlns:a16="http://schemas.microsoft.com/office/drawing/2014/main" id="{ED0D6502-AE72-4916-A3A8-8D92CFB203D3}"/>
                </a:ext>
              </a:extLst>
            </p:cNvPr>
            <p:cNvGrpSpPr/>
            <p:nvPr/>
          </p:nvGrpSpPr>
          <p:grpSpPr>
            <a:xfrm>
              <a:off x="4098616" y="2540836"/>
              <a:ext cx="889259" cy="1088573"/>
              <a:chOff x="3003960" y="3685414"/>
              <a:chExt cx="403310" cy="493707"/>
            </a:xfrm>
          </p:grpSpPr>
          <p:sp>
            <p:nvSpPr>
              <p:cNvPr id="147" name="Snip Single Corner Rectangle 26">
                <a:extLst>
                  <a:ext uri="{FF2B5EF4-FFF2-40B4-BE49-F238E27FC236}">
                    <a16:creationId xmlns:a16="http://schemas.microsoft.com/office/drawing/2014/main" id="{E303BF75-E8E2-439B-B54B-41F20B4AC57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riangle 27">
                <a:extLst>
                  <a:ext uri="{FF2B5EF4-FFF2-40B4-BE49-F238E27FC236}">
                    <a16:creationId xmlns:a16="http://schemas.microsoft.com/office/drawing/2014/main" id="{B8087019-9280-4CAE-A027-26EAB86E2EEC}"/>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4E1C988F-4D7D-4952-A288-9B8A0310A9FA}"/>
              </a:ext>
            </a:extLst>
          </p:cNvPr>
          <p:cNvSpPr/>
          <p:nvPr/>
        </p:nvSpPr>
        <p:spPr bwMode="auto">
          <a:xfrm>
            <a:off x="2870854" y="5403673"/>
            <a:ext cx="1188387" cy="907369"/>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9C03F57-B997-40EB-BA97-464C035E0982}"/>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150" name="Title 1">
            <a:extLst>
              <a:ext uri="{FF2B5EF4-FFF2-40B4-BE49-F238E27FC236}">
                <a16:creationId xmlns:a16="http://schemas.microsoft.com/office/drawing/2014/main" id="{663FDA09-94C2-4B79-B1BD-BBEE02676CF3}"/>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When to use it</a:t>
            </a:r>
          </a:p>
        </p:txBody>
      </p:sp>
      <p:grpSp>
        <p:nvGrpSpPr>
          <p:cNvPr id="6" name="Group 5">
            <a:extLst>
              <a:ext uri="{FF2B5EF4-FFF2-40B4-BE49-F238E27FC236}">
                <a16:creationId xmlns:a16="http://schemas.microsoft.com/office/drawing/2014/main" id="{8168BA33-67F0-44B4-B08B-1E917CE41550}"/>
              </a:ext>
            </a:extLst>
          </p:cNvPr>
          <p:cNvGrpSpPr/>
          <p:nvPr/>
        </p:nvGrpSpPr>
        <p:grpSpPr>
          <a:xfrm>
            <a:off x="322447" y="1216302"/>
            <a:ext cx="3794222" cy="5365359"/>
            <a:chOff x="321628" y="320511"/>
            <a:chExt cx="3794760" cy="5366120"/>
          </a:xfrm>
        </p:grpSpPr>
        <p:pic>
          <p:nvPicPr>
            <p:cNvPr id="8" name="Picture 7">
              <a:extLst>
                <a:ext uri="{FF2B5EF4-FFF2-40B4-BE49-F238E27FC236}">
                  <a16:creationId xmlns:a16="http://schemas.microsoft.com/office/drawing/2014/main" id="{560AC10D-26CD-471F-BFB6-9678BE3B1772}"/>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9" name="TextBox 8">
              <a:extLst>
                <a:ext uri="{FF2B5EF4-FFF2-40B4-BE49-F238E27FC236}">
                  <a16:creationId xmlns:a16="http://schemas.microsoft.com/office/drawing/2014/main" id="{745E7D4F-D8F8-458A-ABEF-3EC6EFF2E0D3}"/>
                </a:ext>
              </a:extLst>
            </p:cNvPr>
            <p:cNvSpPr txBox="1"/>
            <p:nvPr/>
          </p:nvSpPr>
          <p:spPr>
            <a:xfrm>
              <a:off x="502444" y="4571216"/>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Documents Analysis</a:t>
              </a:r>
            </a:p>
          </p:txBody>
        </p:sp>
      </p:grpSp>
      <p:grpSp>
        <p:nvGrpSpPr>
          <p:cNvPr id="10" name="Group 9">
            <a:extLst>
              <a:ext uri="{FF2B5EF4-FFF2-40B4-BE49-F238E27FC236}">
                <a16:creationId xmlns:a16="http://schemas.microsoft.com/office/drawing/2014/main" id="{D44671D4-4925-43C0-A1E7-F093270EBF67}"/>
              </a:ext>
            </a:extLst>
          </p:cNvPr>
          <p:cNvGrpSpPr/>
          <p:nvPr/>
        </p:nvGrpSpPr>
        <p:grpSpPr>
          <a:xfrm>
            <a:off x="4198654" y="1216303"/>
            <a:ext cx="3794222" cy="5247517"/>
            <a:chOff x="4198385" y="320511"/>
            <a:chExt cx="3794760" cy="5248261"/>
          </a:xfrm>
        </p:grpSpPr>
        <p:pic>
          <p:nvPicPr>
            <p:cNvPr id="11" name="Picture 10" descr="A close up of a piece of paper&#10;&#10;Description generated with high confidence">
              <a:extLst>
                <a:ext uri="{FF2B5EF4-FFF2-40B4-BE49-F238E27FC236}">
                  <a16:creationId xmlns:a16="http://schemas.microsoft.com/office/drawing/2014/main" id="{12C909D1-34BA-4EC0-B3FB-C38594D1E809}"/>
                </a:ext>
              </a:extLst>
            </p:cNvPr>
            <p:cNvPicPr>
              <a:picLocks noChangeAspect="1"/>
            </p:cNvPicPr>
            <p:nvPr/>
          </p:nvPicPr>
          <p:blipFill rotWithShape="1">
            <a:blip r:embed="rId4">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2" name="TextBox 11">
              <a:extLst>
                <a:ext uri="{FF2B5EF4-FFF2-40B4-BE49-F238E27FC236}">
                  <a16:creationId xmlns:a16="http://schemas.microsoft.com/office/drawing/2014/main" id="{EACF0BA1-6026-4BBA-8A8B-28C3D80BFD4A}"/>
                </a:ext>
              </a:extLst>
            </p:cNvPr>
            <p:cNvSpPr txBox="1"/>
            <p:nvPr/>
          </p:nvSpPr>
          <p:spPr>
            <a:xfrm>
              <a:off x="4585306" y="4453357"/>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Understanding engineering plans</a:t>
              </a:r>
            </a:p>
          </p:txBody>
        </p:sp>
      </p:grpSp>
      <p:pic>
        <p:nvPicPr>
          <p:cNvPr id="13" name="Picture 12">
            <a:extLst>
              <a:ext uri="{FF2B5EF4-FFF2-40B4-BE49-F238E27FC236}">
                <a16:creationId xmlns:a16="http://schemas.microsoft.com/office/drawing/2014/main" id="{D938573D-82AF-42FB-AC56-877A303BA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982662"/>
            <a:ext cx="3962399" cy="4365901"/>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A9989899-AAA6-4313-9A4E-6D4D397447E3}"/>
              </a:ext>
            </a:extLst>
          </p:cNvPr>
          <p:cNvSpPr/>
          <p:nvPr/>
        </p:nvSpPr>
        <p:spPr>
          <a:xfrm>
            <a:off x="8961437" y="562857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Lack of Metadata</a:t>
            </a:r>
            <a:endParaRPr lang="en-US" sz="4000" dirty="0">
              <a:latin typeface="+mj-lt"/>
            </a:endParaRPr>
          </a:p>
        </p:txBody>
      </p:sp>
    </p:spTree>
    <p:extLst>
      <p:ext uri="{BB962C8B-B14F-4D97-AF65-F5344CB8AC3E}">
        <p14:creationId xmlns:p14="http://schemas.microsoft.com/office/powerpoint/2010/main" val="42467363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Tree>
    <p:extLst>
      <p:ext uri="{BB962C8B-B14F-4D97-AF65-F5344CB8AC3E}">
        <p14:creationId xmlns:p14="http://schemas.microsoft.com/office/powerpoint/2010/main" val="31712206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
        <p:nvSpPr>
          <p:cNvPr id="4" name="Explosion: 14 Points 3">
            <a:extLst>
              <a:ext uri="{FF2B5EF4-FFF2-40B4-BE49-F238E27FC236}">
                <a16:creationId xmlns:a16="http://schemas.microsoft.com/office/drawing/2014/main" id="{15A46BDA-CBA7-4E5B-A52D-0C2CCFD4EBCA}"/>
              </a:ext>
            </a:extLst>
          </p:cNvPr>
          <p:cNvSpPr/>
          <p:nvPr/>
        </p:nvSpPr>
        <p:spPr bwMode="auto">
          <a:xfrm>
            <a:off x="673977" y="525463"/>
            <a:ext cx="10663525" cy="6383820"/>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Dataset of this training!!</a:t>
            </a:r>
          </a:p>
        </p:txBody>
      </p:sp>
    </p:spTree>
    <p:extLst>
      <p:ext uri="{BB962C8B-B14F-4D97-AF65-F5344CB8AC3E}">
        <p14:creationId xmlns:p14="http://schemas.microsoft.com/office/powerpoint/2010/main" val="4845672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identify Cognitive Search Opportunities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ppts, pdfs, docx, html, images…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contracts, forms, plans, memos, emails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endParaRPr lang="en-US" sz="2800" dirty="0">
              <a:solidFill>
                <a:srgbClr val="434343"/>
              </a:solidFill>
              <a:latin typeface="Segoe UI Light"/>
            </a:endParaRPr>
          </a:p>
        </p:txBody>
      </p:sp>
      <p:sp>
        <p:nvSpPr>
          <p:cNvPr id="8" name="Title 1">
            <a:extLst>
              <a:ext uri="{FF2B5EF4-FFF2-40B4-BE49-F238E27FC236}">
                <a16:creationId xmlns:a16="http://schemas.microsoft.com/office/drawing/2014/main" id="{784961ED-DC1D-4E36-B73F-41371E62C6E8}"/>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5284062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has ppts, pdfs, docx, html, images…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a:t>
            </a:r>
            <a:r>
              <a:rPr lang="en-US" sz="2000" dirty="0">
                <a:solidFill>
                  <a:srgbClr val="434343"/>
                </a:solidFill>
                <a:latin typeface="Segoe UI Light"/>
              </a:rPr>
              <a:t> has contracts, forms, plans, memos, emails</a:t>
            </a:r>
          </a:p>
          <a:p>
            <a:pPr marL="45720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p>
        </p:txBody>
      </p:sp>
      <p:sp>
        <p:nvSpPr>
          <p:cNvPr id="9" name="Title 1">
            <a:extLst>
              <a:ext uri="{FF2B5EF4-FFF2-40B4-BE49-F238E27FC236}">
                <a16:creationId xmlns:a16="http://schemas.microsoft.com/office/drawing/2014/main" id="{44881F50-52B8-4477-A05F-1C744FC29BD5}"/>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155778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726353"/>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p:txBody>
      </p:sp>
      <p:sp>
        <p:nvSpPr>
          <p:cNvPr id="5" name="Explosion: 14 Points 4">
            <a:extLst>
              <a:ext uri="{FF2B5EF4-FFF2-40B4-BE49-F238E27FC236}">
                <a16:creationId xmlns:a16="http://schemas.microsoft.com/office/drawing/2014/main" id="{1965F958-973E-431C-B3C9-9F725E465E7A}"/>
              </a:ext>
            </a:extLst>
          </p:cNvPr>
          <p:cNvSpPr/>
          <p:nvPr/>
        </p:nvSpPr>
        <p:spPr bwMode="auto">
          <a:xfrm>
            <a:off x="7365960" y="1777612"/>
            <a:ext cx="4953000" cy="4037013"/>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80% of relevant business information is unstructured, usually text.</a:t>
            </a:r>
          </a:p>
        </p:txBody>
      </p:sp>
      <p:pic>
        <p:nvPicPr>
          <p:cNvPr id="6" name="Picture 5">
            <a:extLst>
              <a:ext uri="{FF2B5EF4-FFF2-40B4-BE49-F238E27FC236}">
                <a16:creationId xmlns:a16="http://schemas.microsoft.com/office/drawing/2014/main" id="{D4760EE6-BE91-491E-AB1C-263276BCBAE2}"/>
              </a:ext>
            </a:extLst>
          </p:cNvPr>
          <p:cNvPicPr>
            <a:picLocks noChangeAspect="1"/>
          </p:cNvPicPr>
          <p:nvPr/>
        </p:nvPicPr>
        <p:blipFill>
          <a:blip r:embed="rId3"/>
          <a:stretch>
            <a:fillRect/>
          </a:stretch>
        </p:blipFill>
        <p:spPr>
          <a:xfrm>
            <a:off x="349248" y="2294496"/>
            <a:ext cx="6864287" cy="3579657"/>
          </a:xfrm>
          <a:prstGeom prst="rect">
            <a:avLst/>
          </a:prstGeom>
        </p:spPr>
      </p:pic>
      <p:sp>
        <p:nvSpPr>
          <p:cNvPr id="10" name="Title 1">
            <a:extLst>
              <a:ext uri="{FF2B5EF4-FFF2-40B4-BE49-F238E27FC236}">
                <a16:creationId xmlns:a16="http://schemas.microsoft.com/office/drawing/2014/main" id="{0EEAB76B-9EA9-4D5B-B5C9-AECA12946457}"/>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28667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5" name="Rectangle 4"/>
          <p:cNvSpPr/>
          <p:nvPr/>
        </p:nvSpPr>
        <p:spPr>
          <a:xfrm>
            <a:off x="6313524" y="1379539"/>
            <a:ext cx="5695912"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Custom Skills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Any REST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Public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Client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Cognitive Services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Create your own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Industry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Hosted on Azure</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Functions</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Web APP</a:t>
            </a:r>
          </a:p>
        </p:txBody>
      </p:sp>
      <p:sp>
        <p:nvSpPr>
          <p:cNvPr id="6" name="Rectangle 5"/>
          <p:cNvSpPr/>
          <p:nvPr/>
        </p:nvSpPr>
        <p:spPr>
          <a:xfrm>
            <a:off x="427039" y="1379539"/>
            <a:ext cx="568014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Predefined Cognitive Skills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Key Phrases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Language Detection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Merger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Entity Recognition: Names, Locations, Organizations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Sentiment Analysis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Splitter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Image Analysis: categories, tags, description, faces, type, colors, adult content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OCR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Shaper: Complex types (matrix) – Private Preview</a:t>
            </a:r>
          </a:p>
        </p:txBody>
      </p:sp>
    </p:spTree>
    <p:extLst>
      <p:ext uri="{BB962C8B-B14F-4D97-AF65-F5344CB8AC3E}">
        <p14:creationId xmlns:p14="http://schemas.microsoft.com/office/powerpoint/2010/main" val="11048331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6" name="Oval 5"/>
          <p:cNvSpPr/>
          <p:nvPr/>
        </p:nvSpPr>
        <p:spPr>
          <a:xfrm>
            <a:off x="858043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Explore</a:t>
            </a:r>
          </a:p>
          <a:p>
            <a:pPr lvl="0" algn="ctr" defTabSz="914400">
              <a:spcBef>
                <a:spcPts val="600"/>
              </a:spcBef>
              <a:defRPr/>
            </a:pPr>
            <a:r>
              <a:rPr lang="en-US" sz="1600" dirty="0">
                <a:solidFill>
                  <a:schemeClr val="tx1"/>
                </a:solidFill>
              </a:rPr>
              <a:t>Azure Search API</a:t>
            </a:r>
          </a:p>
          <a:p>
            <a:pPr lvl="0" algn="ctr" defTabSz="914400">
              <a:spcBef>
                <a:spcPts val="600"/>
              </a:spcBef>
              <a:defRPr/>
            </a:pPr>
            <a:r>
              <a:rPr lang="en-US" sz="1600" dirty="0">
                <a:solidFill>
                  <a:schemeClr val="tx1"/>
                </a:solidFill>
              </a:rPr>
              <a:t>Portal</a:t>
            </a:r>
          </a:p>
        </p:txBody>
      </p:sp>
      <p:sp>
        <p:nvSpPr>
          <p:cNvPr id="11" name="Oval 10"/>
          <p:cNvSpPr/>
          <p:nvPr/>
        </p:nvSpPr>
        <p:spPr>
          <a:xfrm>
            <a:off x="468140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Enrich</a:t>
            </a:r>
          </a:p>
          <a:p>
            <a:pPr lvl="0" algn="ctr" defTabSz="914400">
              <a:spcBef>
                <a:spcPts val="600"/>
              </a:spcBef>
              <a:defRPr/>
            </a:pPr>
            <a:r>
              <a:rPr lang="en-US" sz="1600" dirty="0">
                <a:solidFill>
                  <a:schemeClr val="tx1"/>
                </a:solidFill>
              </a:rPr>
              <a:t>Cognitive Skills</a:t>
            </a:r>
          </a:p>
        </p:txBody>
      </p:sp>
      <p:sp>
        <p:nvSpPr>
          <p:cNvPr id="25" name="Oval 24"/>
          <p:cNvSpPr/>
          <p:nvPr/>
        </p:nvSpPr>
        <p:spPr>
          <a:xfrm>
            <a:off x="805875"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Ingest</a:t>
            </a:r>
          </a:p>
          <a:p>
            <a:pPr algn="ctr" defTabSz="914400">
              <a:spcBef>
                <a:spcPts val="600"/>
              </a:spcBef>
              <a:defRPr/>
            </a:pPr>
            <a:r>
              <a:rPr lang="en-US" sz="1600" dirty="0">
                <a:solidFill>
                  <a:schemeClr val="tx1"/>
                </a:solidFill>
              </a:rPr>
              <a:t>Any Data format</a:t>
            </a:r>
          </a:p>
          <a:p>
            <a:pPr algn="ctr" defTabSz="914400">
              <a:spcBef>
                <a:spcPts val="600"/>
              </a:spcBef>
              <a:defRPr/>
            </a:pPr>
            <a:r>
              <a:rPr lang="en-US" sz="1600" dirty="0">
                <a:solidFill>
                  <a:schemeClr val="tx1"/>
                </a:solidFill>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2038220" y="2355699"/>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777864" y="2367178"/>
            <a:ext cx="891145" cy="51425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872279" y="2386387"/>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85453" y="4655727"/>
            <a:ext cx="2535953" cy="5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Bot Service</a:t>
            </a:r>
          </a:p>
          <a:p>
            <a:pPr algn="ctr" defTabSz="950663" fontAlgn="base">
              <a:spcBef>
                <a:spcPct val="0"/>
              </a:spcBef>
              <a:spcAft>
                <a:spcPct val="0"/>
              </a:spcAft>
              <a:defRPr/>
            </a:pPr>
            <a:r>
              <a:rPr lang="en-US" sz="1428" dirty="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280181" y="4662525"/>
            <a:ext cx="2535953" cy="3182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950261" y="4638864"/>
            <a:ext cx="2535953" cy="766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Databricks</a:t>
            </a:r>
          </a:p>
          <a:p>
            <a:pPr algn="ctr" defTabSz="950663" fontAlgn="base">
              <a:spcBef>
                <a:spcPct val="0"/>
              </a:spcBef>
              <a:spcAft>
                <a:spcPct val="0"/>
              </a:spcAft>
              <a:defRPr/>
            </a:pPr>
            <a:r>
              <a:rPr lang="en-US" sz="1428" dirty="0">
                <a:solidFill>
                  <a:srgbClr val="1A1A1A"/>
                </a:solidFill>
                <a:latin typeface="Segoe UI Semibold"/>
              </a:rPr>
              <a:t>Azure Machine Learning</a:t>
            </a:r>
          </a:p>
          <a:p>
            <a:pPr algn="ctr" defTabSz="950663" fontAlgn="base">
              <a:spcBef>
                <a:spcPct val="0"/>
              </a:spcBef>
              <a:spcAft>
                <a:spcPct val="0"/>
              </a:spcAft>
              <a:defRPr/>
            </a:pPr>
            <a:r>
              <a:rPr lang="en-US" sz="1428" dirty="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523066" y="2565842"/>
            <a:ext cx="2050184"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29522" y="2559045"/>
            <a:ext cx="1849089" cy="288137"/>
          </a:xfrm>
          <a:prstGeom prst="rect">
            <a:avLst/>
          </a:prstGeom>
          <a:noFill/>
        </p:spPr>
        <p:txBody>
          <a:bodyPr wrap="none" lIns="0" tIns="0" rIns="0" bIns="0" rtlCol="0" anchor="t">
            <a:spAutoFit/>
          </a:bodyPr>
          <a:lstStyle/>
          <a:p>
            <a:pPr algn="ctr" defTabSz="950663" fontAlgn="base">
              <a:spcBef>
                <a:spcPct val="0"/>
              </a:spcBef>
              <a:defRPr/>
            </a:pPr>
            <a:r>
              <a:rPr lang="en-US" sz="1836" dirty="0">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274075" y="2542181"/>
            <a:ext cx="1888327"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222894" y="3261424"/>
            <a:ext cx="1001395" cy="1001395"/>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9122779" y="3300516"/>
            <a:ext cx="1001395" cy="991942"/>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32563">
                  <a:defRPr/>
                </a:pPr>
                <a:endParaRPr lang="en-US" dirty="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32563">
                  <a:defRPr/>
                </a:pPr>
                <a:endParaRPr lang="en-US" dirty="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717541" y="3292747"/>
            <a:ext cx="1001395" cy="963518"/>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dirty="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600059" y="466301"/>
            <a:ext cx="11239464" cy="646331"/>
          </a:xfrm>
        </p:spPr>
        <p:txBody>
          <a:bodyPr/>
          <a:lstStyle/>
          <a:p>
            <a:pPr algn="ctr"/>
            <a:r>
              <a:rPr lang="en-US" sz="4200" dirty="0"/>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199437" y="2201862"/>
            <a:ext cx="2895600" cy="3429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30" y="2860953"/>
            <a:ext cx="2095031" cy="341490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17" y="3329680"/>
            <a:ext cx="1482492" cy="1936316"/>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232109" y="4236573"/>
            <a:ext cx="2233108" cy="438351"/>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4384698"/>
            <a:ext cx="1028791" cy="355556"/>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5691209"/>
            <a:ext cx="1028791" cy="355556"/>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4535" y="3115859"/>
            <a:ext cx="1592492" cy="355556"/>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247030" y="2860953"/>
            <a:ext cx="4695825" cy="895350"/>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247027" y="4114801"/>
            <a:ext cx="4695825" cy="895350"/>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247027" y="5421312"/>
            <a:ext cx="4695825" cy="895350"/>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579437" y="1386076"/>
            <a:ext cx="6216650" cy="1015663"/>
          </a:xfrm>
          <a:prstGeom prst="rect">
            <a:avLst/>
          </a:prstGeom>
        </p:spPr>
        <p:txBody>
          <a:bodyPr>
            <a:spAutoFit/>
          </a:bodyPr>
          <a:lstStyle/>
          <a:p>
            <a:r>
              <a:rPr lang="en-US" sz="2000" dirty="0">
                <a:solidFill>
                  <a:srgbClr val="002050"/>
                </a:solidFill>
                <a:latin typeface="Segoe UI Light"/>
              </a:rPr>
              <a:t>Cognitive Search </a:t>
            </a:r>
            <a:r>
              <a:rPr lang="en-US" sz="2000" b="1" dirty="0">
                <a:solidFill>
                  <a:srgbClr val="FF0000"/>
                </a:solidFill>
                <a:latin typeface="Segoe UI Light"/>
              </a:rPr>
              <a:t>enrichment pipeline</a:t>
            </a:r>
            <a:r>
              <a:rPr lang="en-US" sz="2000" dirty="0">
                <a:solidFill>
                  <a:srgbClr val="002050"/>
                </a:solidFill>
                <a:latin typeface="Segoe UI Light"/>
              </a:rPr>
              <a:t>: Atomic cognitive processes, aka </a:t>
            </a:r>
            <a:r>
              <a:rPr lang="en-US" sz="2000" b="1" dirty="0">
                <a:solidFill>
                  <a:srgbClr val="FF0000"/>
                </a:solidFill>
                <a:latin typeface="Segoe UI Light"/>
              </a:rPr>
              <a:t>Cognitive Skills</a:t>
            </a:r>
            <a:r>
              <a:rPr lang="en-US" sz="2000" b="1" dirty="0">
                <a:solidFill>
                  <a:srgbClr val="002050"/>
                </a:solidFill>
                <a:latin typeface="Segoe UI Light"/>
              </a:rPr>
              <a:t>, </a:t>
            </a:r>
            <a:r>
              <a:rPr lang="en-US" sz="2000" dirty="0">
                <a:solidFill>
                  <a:srgbClr val="002050"/>
                </a:solidFill>
                <a:latin typeface="Segoe UI Light"/>
              </a:rPr>
              <a:t>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74639" y="295275"/>
            <a:ext cx="11889564" cy="917575"/>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200" dirty="0">
                <a:latin typeface="Segoe UI Semibold" panose="020B0702040204020203" pitchFamily="34" charset="0"/>
                <a:cs typeface="Segoe UI Semibold" panose="020B0702040204020203" pitchFamily="34" charset="0"/>
              </a:rPr>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8829" y="2948214"/>
            <a:ext cx="1626081" cy="1556885"/>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74352" y="4505099"/>
            <a:ext cx="1295035"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Data</a:t>
            </a:r>
          </a:p>
          <a:p>
            <a:pPr algn="ctr">
              <a:lnSpc>
                <a:spcPct val="90000"/>
              </a:lnSpc>
              <a:spcAft>
                <a:spcPts val="600"/>
              </a:spcAft>
            </a:pPr>
            <a:r>
              <a:rPr lang="en-GB" sz="2400" dirty="0">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2004226" y="3394916"/>
            <a:ext cx="4705962" cy="1110183"/>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719296" y="1622292"/>
            <a:ext cx="2901483" cy="1632795"/>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705452" y="2948214"/>
            <a:ext cx="2091285" cy="1556885"/>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620779" y="4505099"/>
            <a:ext cx="1917833"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Enriched </a:t>
            </a:r>
          </a:p>
          <a:p>
            <a:pPr algn="ctr">
              <a:lnSpc>
                <a:spcPct val="90000"/>
              </a:lnSpc>
              <a:spcAft>
                <a:spcPts val="600"/>
              </a:spcAft>
            </a:pPr>
            <a:r>
              <a:rPr lang="en-GB" sz="2400" dirty="0">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946173" y="3423280"/>
            <a:ext cx="1698170" cy="1049513"/>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852341" y="3255087"/>
            <a:ext cx="1343035" cy="1385898"/>
          </a:xfrm>
          <a:prstGeom prst="rect">
            <a:avLst/>
          </a:prstGeom>
        </p:spPr>
      </p:pic>
    </p:spTree>
    <p:extLst>
      <p:ext uri="{BB962C8B-B14F-4D97-AF65-F5344CB8AC3E}">
        <p14:creationId xmlns:p14="http://schemas.microsoft.com/office/powerpoint/2010/main" val="21667132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7319" y="2162913"/>
            <a:ext cx="12161835" cy="2668697"/>
          </a:xfrm>
          <a:prstGeom prst="rect">
            <a:avLst/>
          </a:prstGeom>
        </p:spPr>
      </p:pic>
    </p:spTree>
    <p:extLst>
      <p:ext uri="{BB962C8B-B14F-4D97-AF65-F5344CB8AC3E}">
        <p14:creationId xmlns:p14="http://schemas.microsoft.com/office/powerpoint/2010/main" val="8150650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Skills</a:t>
            </a:r>
          </a:p>
        </p:txBody>
      </p:sp>
      <p:sp>
        <p:nvSpPr>
          <p:cNvPr id="18" name="TextBox 17">
            <a:extLst>
              <a:ext uri="{FF2B5EF4-FFF2-40B4-BE49-F238E27FC236}">
                <a16:creationId xmlns:a16="http://schemas.microsoft.com/office/drawing/2014/main" id="{093BF432-648B-476A-BDC9-26F52B5B11B8}"/>
              </a:ext>
            </a:extLst>
          </p:cNvPr>
          <p:cNvSpPr txBox="1"/>
          <p:nvPr/>
        </p:nvSpPr>
        <p:spPr>
          <a:xfrm>
            <a:off x="2179637" y="2125662"/>
            <a:ext cx="2327368"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source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Skillset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A0B70BAC-72E7-428C-835D-6917D70F20C5}"/>
              </a:ext>
            </a:extLst>
          </p:cNvPr>
          <p:cNvSpPr txBox="1"/>
          <p:nvPr/>
        </p:nvSpPr>
        <p:spPr>
          <a:xfrm>
            <a:off x="5532443" y="2125662"/>
            <a:ext cx="2164268"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Run: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Ingest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Enrich</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Execution Status Check</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Results Check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8944BD0F-A97F-4A70-B43F-D0F109CC2256}"/>
              </a:ext>
            </a:extLst>
          </p:cNvPr>
          <p:cNvSpPr txBox="1"/>
          <p:nvPr/>
        </p:nvSpPr>
        <p:spPr>
          <a:xfrm>
            <a:off x="8961437" y="2195028"/>
            <a:ext cx="3202766"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Query: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Search </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API</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.NET SDK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8" name="Arrow: Striped Right 7">
            <a:extLst>
              <a:ext uri="{FF2B5EF4-FFF2-40B4-BE49-F238E27FC236}">
                <a16:creationId xmlns:a16="http://schemas.microsoft.com/office/drawing/2014/main" id="{72A9F321-6D74-40AE-8DCA-317A24BD6657}"/>
              </a:ext>
            </a:extLst>
          </p:cNvPr>
          <p:cNvSpPr/>
          <p:nvPr/>
        </p:nvSpPr>
        <p:spPr bwMode="auto">
          <a:xfrm>
            <a:off x="805875" y="13636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spTree>
    <p:extLst>
      <p:ext uri="{BB962C8B-B14F-4D97-AF65-F5344CB8AC3E}">
        <p14:creationId xmlns:p14="http://schemas.microsoft.com/office/powerpoint/2010/main" val="22247624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401E1-6E61-4159-B4FB-25ED29103E7E}"/>
              </a:ext>
            </a:extLst>
          </p:cNvPr>
          <p:cNvPicPr>
            <a:picLocks noChangeAspect="1"/>
          </p:cNvPicPr>
          <p:nvPr/>
        </p:nvPicPr>
        <p:blipFill>
          <a:blip r:embed="rId2"/>
          <a:stretch>
            <a:fillRect/>
          </a:stretch>
        </p:blipFill>
        <p:spPr>
          <a:xfrm>
            <a:off x="350837" y="1439862"/>
            <a:ext cx="9950400" cy="5510323"/>
          </a:xfrm>
          <a:prstGeom prst="rect">
            <a:avLst/>
          </a:prstGeom>
        </p:spPr>
      </p:pic>
      <p:sp>
        <p:nvSpPr>
          <p:cNvPr id="8" name="Title 1">
            <a:extLst>
              <a:ext uri="{FF2B5EF4-FFF2-40B4-BE49-F238E27FC236}">
                <a16:creationId xmlns:a16="http://schemas.microsoft.com/office/drawing/2014/main" id="{BF86672C-FA99-42ED-A216-8C3E9CB1B30A}"/>
              </a:ext>
            </a:extLst>
          </p:cNvPr>
          <p:cNvSpPr txBox="1">
            <a:spLocks/>
          </p:cNvSpPr>
          <p:nvPr/>
        </p:nvSpPr>
        <p:spPr>
          <a:xfrm>
            <a:off x="427039" y="447675"/>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Knowledge Store</a:t>
            </a:r>
          </a:p>
        </p:txBody>
      </p:sp>
    </p:spTree>
    <p:extLst>
      <p:ext uri="{BB962C8B-B14F-4D97-AF65-F5344CB8AC3E}">
        <p14:creationId xmlns:p14="http://schemas.microsoft.com/office/powerpoint/2010/main" val="38969683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Old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56017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91AEBDCF-C6E2-44C5-BA76-7D131137ABD8}"/>
              </a:ext>
            </a:extLst>
          </p:cNvPr>
          <p:cNvSpPr/>
          <p:nvPr/>
        </p:nvSpPr>
        <p:spPr bwMode="auto">
          <a:xfrm>
            <a:off x="2276861" y="3607577"/>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loud 6">
            <a:extLst>
              <a:ext uri="{FF2B5EF4-FFF2-40B4-BE49-F238E27FC236}">
                <a16:creationId xmlns:a16="http://schemas.microsoft.com/office/drawing/2014/main" id="{D5AA7C5C-C5A2-4E83-94EB-5DDB3A7C9915}"/>
              </a:ext>
            </a:extLst>
          </p:cNvPr>
          <p:cNvSpPr/>
          <p:nvPr/>
        </p:nvSpPr>
        <p:spPr bwMode="auto">
          <a:xfrm>
            <a:off x="1457716" y="1510086"/>
            <a:ext cx="3086090" cy="1236330"/>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Cognitive Services APIs</a:t>
            </a:r>
          </a:p>
        </p:txBody>
      </p:sp>
      <p:sp>
        <p:nvSpPr>
          <p:cNvPr id="8" name="Rectangle 7">
            <a:extLst>
              <a:ext uri="{FF2B5EF4-FFF2-40B4-BE49-F238E27FC236}">
                <a16:creationId xmlns:a16="http://schemas.microsoft.com/office/drawing/2014/main" id="{CFCD0604-CB87-40F3-A693-7697C418A825}"/>
              </a:ext>
            </a:extLst>
          </p:cNvPr>
          <p:cNvSpPr/>
          <p:nvPr/>
        </p:nvSpPr>
        <p:spPr bwMode="auto">
          <a:xfrm>
            <a:off x="4574577" y="3588161"/>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Job</a:t>
            </a:r>
          </a:p>
        </p:txBody>
      </p:sp>
      <p:sp>
        <p:nvSpPr>
          <p:cNvPr id="10" name="Oval 9">
            <a:extLst>
              <a:ext uri="{FF2B5EF4-FFF2-40B4-BE49-F238E27FC236}">
                <a16:creationId xmlns:a16="http://schemas.microsoft.com/office/drawing/2014/main" id="{3CD6DC49-0211-4C0F-9527-E73494082C77}"/>
              </a:ext>
            </a:extLst>
          </p:cNvPr>
          <p:cNvSpPr/>
          <p:nvPr/>
        </p:nvSpPr>
        <p:spPr bwMode="auto">
          <a:xfrm>
            <a:off x="6930672" y="3435760"/>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stCxn id="4" idx="4"/>
            <a:endCxn id="6" idx="1"/>
          </p:cNvCxnSpPr>
          <p:nvPr/>
        </p:nvCxnSpPr>
        <p:spPr>
          <a:xfrm>
            <a:off x="1417637" y="4093570"/>
            <a:ext cx="859224" cy="93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63924A-B565-4AA1-A83E-3B03EC39D0F3}"/>
              </a:ext>
            </a:extLst>
          </p:cNvPr>
          <p:cNvCxnSpPr>
            <a:cxnSpLocks/>
            <a:stCxn id="6" idx="0"/>
            <a:endCxn id="7" idx="1"/>
          </p:cNvCxnSpPr>
          <p:nvPr/>
        </p:nvCxnSpPr>
        <p:spPr>
          <a:xfrm flipV="1">
            <a:off x="3000761" y="274510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9D73E-D8BB-4E79-BFB2-0C688458D7DE}"/>
              </a:ext>
            </a:extLst>
          </p:cNvPr>
          <p:cNvCxnSpPr>
            <a:cxnSpLocks/>
          </p:cNvCxnSpPr>
          <p:nvPr/>
        </p:nvCxnSpPr>
        <p:spPr>
          <a:xfrm>
            <a:off x="3170237" y="274996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C3E81F-B5BB-4427-9092-B873B91F0B10}"/>
              </a:ext>
            </a:extLst>
          </p:cNvPr>
          <p:cNvCxnSpPr>
            <a:cxnSpLocks/>
          </p:cNvCxnSpPr>
          <p:nvPr/>
        </p:nvCxnSpPr>
        <p:spPr>
          <a:xfrm>
            <a:off x="3724661" y="39691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76F73E-8C0C-4539-BE2E-1147C5AC10B2}"/>
              </a:ext>
            </a:extLst>
          </p:cNvPr>
          <p:cNvCxnSpPr>
            <a:cxnSpLocks/>
          </p:cNvCxnSpPr>
          <p:nvPr/>
        </p:nvCxnSpPr>
        <p:spPr>
          <a:xfrm flipH="1">
            <a:off x="3724661" y="4197761"/>
            <a:ext cx="8499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2FBED8-0B63-45F2-A264-A9CF94BDCCB5}"/>
              </a:ext>
            </a:extLst>
          </p:cNvPr>
          <p:cNvCxnSpPr>
            <a:cxnSpLocks/>
          </p:cNvCxnSpPr>
          <p:nvPr/>
        </p:nvCxnSpPr>
        <p:spPr>
          <a:xfrm>
            <a:off x="6043788" y="41215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350837" y="5007969"/>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474694"/>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8868412" y="4121560"/>
            <a:ext cx="626425"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lowchart: Magnetic Disk 47">
            <a:extLst>
              <a:ext uri="{FF2B5EF4-FFF2-40B4-BE49-F238E27FC236}">
                <a16:creationId xmlns:a16="http://schemas.microsoft.com/office/drawing/2014/main" id="{06935AB5-6CA7-4116-82ED-FA4B142292B9}"/>
              </a:ext>
            </a:extLst>
          </p:cNvPr>
          <p:cNvSpPr/>
          <p:nvPr/>
        </p:nvSpPr>
        <p:spPr bwMode="auto">
          <a:xfrm>
            <a:off x="4781928" y="167830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Blob</a:t>
            </a:r>
          </a:p>
        </p:txBody>
      </p:sp>
      <p:cxnSp>
        <p:nvCxnSpPr>
          <p:cNvPr id="49" name="Straight Arrow Connector 48">
            <a:extLst>
              <a:ext uri="{FF2B5EF4-FFF2-40B4-BE49-F238E27FC236}">
                <a16:creationId xmlns:a16="http://schemas.microsoft.com/office/drawing/2014/main" id="{0A11E103-3423-40BB-BA07-C08D3E37CE92}"/>
              </a:ext>
            </a:extLst>
          </p:cNvPr>
          <p:cNvCxnSpPr>
            <a:cxnSpLocks/>
          </p:cNvCxnSpPr>
          <p:nvPr/>
        </p:nvCxnSpPr>
        <p:spPr>
          <a:xfrm flipV="1">
            <a:off x="5210561" y="274996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50B4C5-A7C1-424D-8815-033F62EAE351}"/>
              </a:ext>
            </a:extLst>
          </p:cNvPr>
          <p:cNvCxnSpPr>
            <a:cxnSpLocks/>
          </p:cNvCxnSpPr>
          <p:nvPr/>
        </p:nvCxnSpPr>
        <p:spPr>
          <a:xfrm>
            <a:off x="5380037" y="275482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60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New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393072"/>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Oval 9">
            <a:extLst>
              <a:ext uri="{FF2B5EF4-FFF2-40B4-BE49-F238E27FC236}">
                <a16:creationId xmlns:a16="http://schemas.microsoft.com/office/drawing/2014/main" id="{3CD6DC49-0211-4C0F-9527-E73494082C77}"/>
              </a:ext>
            </a:extLst>
          </p:cNvPr>
          <p:cNvSpPr/>
          <p:nvPr/>
        </p:nvSpPr>
        <p:spPr bwMode="auto">
          <a:xfrm>
            <a:off x="4585297" y="3268662"/>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cxnSpLocks/>
            <a:stCxn id="4" idx="4"/>
            <a:endCxn id="10" idx="2"/>
          </p:cNvCxnSpPr>
          <p:nvPr/>
        </p:nvCxnSpPr>
        <p:spPr>
          <a:xfrm>
            <a:off x="1417637" y="3926472"/>
            <a:ext cx="3167660" cy="279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274637" y="4917071"/>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307596"/>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6523037" y="3954462"/>
            <a:ext cx="2971800"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AD6FA9-23B2-4CED-905C-20C063242354}"/>
              </a:ext>
            </a:extLst>
          </p:cNvPr>
          <p:cNvSpPr txBox="1"/>
          <p:nvPr/>
        </p:nvSpPr>
        <p:spPr>
          <a:xfrm>
            <a:off x="3779837" y="4868862"/>
            <a:ext cx="38100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Cognitive Search Pipeline</a:t>
            </a:r>
            <a:endParaRPr lang="en-US" sz="2000" strike="sngStrike" dirty="0">
              <a:gradFill>
                <a:gsLst>
                  <a:gs pos="2917">
                    <a:schemeClr val="tx1"/>
                  </a:gs>
                  <a:gs pos="30000">
                    <a:schemeClr val="tx1"/>
                  </a:gs>
                </a:gsLst>
                <a:lin ang="5400000" scaled="0"/>
              </a:gradFill>
              <a:latin typeface="+mj-lt"/>
            </a:endParaRPr>
          </a:p>
        </p:txBody>
      </p:sp>
      <p:sp>
        <p:nvSpPr>
          <p:cNvPr id="21" name="TextBox 20">
            <a:extLst>
              <a:ext uri="{FF2B5EF4-FFF2-40B4-BE49-F238E27FC236}">
                <a16:creationId xmlns:a16="http://schemas.microsoft.com/office/drawing/2014/main" id="{46C48BB5-1859-4B2E-9584-849D05BE1900}"/>
              </a:ext>
            </a:extLst>
          </p:cNvPr>
          <p:cNvSpPr txBox="1"/>
          <p:nvPr/>
        </p:nvSpPr>
        <p:spPr>
          <a:xfrm>
            <a:off x="9799637" y="4963759"/>
            <a:ext cx="2509150" cy="1314206"/>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Portal, Azure Search APIs</a:t>
            </a:r>
          </a:p>
          <a:p>
            <a:pPr>
              <a:lnSpc>
                <a:spcPct val="90000"/>
              </a:lnSpc>
              <a:spcAft>
                <a:spcPts val="600"/>
              </a:spcAft>
            </a:pPr>
            <a:endParaRPr lang="en-US" sz="2000" strike="sngStrike"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8548191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7" name="Picture 6">
            <a:extLst>
              <a:ext uri="{FF2B5EF4-FFF2-40B4-BE49-F238E27FC236}">
                <a16:creationId xmlns:a16="http://schemas.microsoft.com/office/drawing/2014/main" id="{771ECED2-F4B0-4CA6-8099-F9769B1FF2F9}"/>
              </a:ext>
            </a:extLst>
          </p:cNvPr>
          <p:cNvPicPr>
            <a:picLocks noChangeAspect="1"/>
          </p:cNvPicPr>
          <p:nvPr/>
        </p:nvPicPr>
        <p:blipFill>
          <a:blip r:embed="rId2"/>
          <a:stretch>
            <a:fillRect/>
          </a:stretch>
        </p:blipFill>
        <p:spPr>
          <a:xfrm>
            <a:off x="6294437" y="1516062"/>
            <a:ext cx="5969516" cy="4373592"/>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5486399" cy="3958007"/>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Supplement the indexes with:</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Natural Language Processing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Custom Analyzers (50+ Languages)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Fuzzy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Filtered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Scoring Profiles</a:t>
            </a:r>
          </a:p>
          <a:p>
            <a:pPr marL="342900" indent="-342900">
              <a:lnSpc>
                <a:spcPct val="90000"/>
              </a:lnSpc>
              <a:spcAft>
                <a:spcPts val="600"/>
              </a:spcAft>
              <a:buFont typeface="Arial" panose="020B0604020202020204" pitchFamily="34" charset="0"/>
              <a:buChar char="•"/>
            </a:pPr>
            <a:r>
              <a:rPr lang="en-US" sz="2400" dirty="0">
                <a:latin typeface="+mj-lt"/>
              </a:rPr>
              <a:t>Autocomplete</a:t>
            </a:r>
          </a:p>
          <a:p>
            <a:pPr marL="342900" indent="-342900">
              <a:lnSpc>
                <a:spcPct val="90000"/>
              </a:lnSpc>
              <a:spcAft>
                <a:spcPts val="600"/>
              </a:spcAft>
              <a:buFont typeface="Arial" panose="020B0604020202020204" pitchFamily="34" charset="0"/>
              <a:buChar char="•"/>
            </a:pPr>
            <a:r>
              <a:rPr lang="en-US" sz="2400" dirty="0">
                <a:latin typeface="+mj-lt"/>
              </a:rPr>
              <a:t>Synonymous</a:t>
            </a:r>
          </a:p>
        </p:txBody>
      </p:sp>
    </p:spTree>
    <p:extLst>
      <p:ext uri="{BB962C8B-B14F-4D97-AF65-F5344CB8AC3E}">
        <p14:creationId xmlns:p14="http://schemas.microsoft.com/office/powerpoint/2010/main" val="11149449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3394775"/>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on-prem is supported but not recommended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Performance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open to the internet</a:t>
            </a:r>
          </a:p>
          <a:p>
            <a:pPr marL="923571" lvl="1"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Use ADF to copy data to Azure</a:t>
            </a:r>
          </a:p>
          <a:p>
            <a:pPr lvl="1">
              <a:lnSpc>
                <a:spcPct val="90000"/>
              </a:lnSpc>
              <a:spcAft>
                <a:spcPts val="600"/>
              </a:spcAft>
            </a:pPr>
            <a:endParaRPr lang="en-US" sz="2800" b="1"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Co-locate the Azure Search Service with your data: Costs, Latency</a:t>
            </a:r>
          </a:p>
        </p:txBody>
      </p:sp>
    </p:spTree>
    <p:extLst>
      <p:ext uri="{BB962C8B-B14F-4D97-AF65-F5344CB8AC3E}">
        <p14:creationId xmlns:p14="http://schemas.microsoft.com/office/powerpoint/2010/main" val="34093112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4865947"/>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Leverage Azure Free Account and Azure Search Free Tier</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50 MB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 Cognitive Skills, 3 Indexes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Keep it up and running – demo in minutes with clients own data</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Security Trimming to filter content based on user identity</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Multiple Indexes for the same dataset may be required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Ranking, languages, filters…</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16286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739945" y="298947"/>
            <a:ext cx="6397659" cy="639765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737438" y="297919"/>
            <a:ext cx="6400166" cy="6398687"/>
          </a:xfrm>
          <a:prstGeom prst="rect">
            <a:avLst/>
          </a:prstGeom>
          <a:solidFill>
            <a:schemeClr val="accent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buNone/>
              <a:defRPr/>
            </a:pPr>
            <a:endParaRPr lang="en-US" sz="3264" dirty="0">
              <a:gradFill>
                <a:gsLst>
                  <a:gs pos="1250">
                    <a:srgbClr val="1A1A1A"/>
                  </a:gs>
                  <a:gs pos="100000">
                    <a:srgbClr val="1A1A1A"/>
                  </a:gs>
                </a:gsLst>
                <a:lin ang="5400000" scaled="0"/>
              </a:gradFill>
              <a:latin typeface="Segoe UI"/>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6085894" y="592593"/>
            <a:ext cx="6064754" cy="5798744"/>
            <a:chOff x="5977766" y="674090"/>
            <a:chExt cx="5946377" cy="5317145"/>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935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2040" kern="0" dirty="0">
                  <a:gradFill>
                    <a:gsLst>
                      <a:gs pos="0">
                        <a:srgbClr val="FFFFFF"/>
                      </a:gs>
                      <a:gs pos="100000">
                        <a:srgbClr val="FFFFFF"/>
                      </a:gs>
                    </a:gsLst>
                    <a:lin ang="5400000" scaled="1"/>
                  </a:gradFill>
                  <a:latin typeface="Segoe UI Semibold"/>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3953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114">
                <a:lnSpc>
                  <a:spcPct val="100000"/>
                </a:lnSpc>
                <a:spcBef>
                  <a:spcPts val="2448"/>
                </a:spcBef>
                <a:defRPr/>
              </a:pPr>
              <a:r>
                <a:rPr lang="en-US" sz="3264" b="1" dirty="0">
                  <a:gradFill>
                    <a:gsLst>
                      <a:gs pos="0">
                        <a:srgbClr val="FFFFFF"/>
                      </a:gs>
                      <a:gs pos="100000">
                        <a:srgbClr val="FFFFFF"/>
                      </a:gs>
                    </a:gsLst>
                    <a:lin ang="5400000" scaled="1"/>
                  </a:gradFill>
                </a:rPr>
                <a:t>OCR handwriting </a:t>
              </a:r>
              <a:br>
                <a:rPr lang="en-US" sz="3264" b="1" dirty="0">
                  <a:gradFill>
                    <a:gsLst>
                      <a:gs pos="0">
                        <a:srgbClr val="FFFFFF"/>
                      </a:gs>
                      <a:gs pos="100000">
                        <a:srgbClr val="FFFFFF"/>
                      </a:gs>
                    </a:gsLst>
                    <a:lin ang="5400000" scaled="1"/>
                  </a:gradFill>
                </a:rPr>
              </a:br>
              <a:r>
                <a:rPr lang="en-US" sz="3264" b="1" dirty="0">
                  <a:gradFill>
                    <a:gsLst>
                      <a:gs pos="0">
                        <a:srgbClr val="FFFFFF"/>
                      </a:gs>
                      <a:gs pos="100000">
                        <a:srgbClr val="FFFFFF"/>
                      </a:gs>
                    </a:gsLst>
                    <a:lin ang="5400000" scaled="1"/>
                  </a:gradFill>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59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836" kern="0" dirty="0">
                  <a:gradFill>
                    <a:gsLst>
                      <a:gs pos="0">
                        <a:srgbClr val="FFFFFF"/>
                      </a:gs>
                      <a:gs pos="100000">
                        <a:srgbClr val="FFFFFF"/>
                      </a:gs>
                    </a:gsLst>
                    <a:lin ang="5400000" scaled="1"/>
                  </a:gradFill>
                  <a:latin typeface="Segoe UI Semibold"/>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9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468" kern="0" dirty="0">
                  <a:gradFill>
                    <a:gsLst>
                      <a:gs pos="0">
                        <a:srgbClr val="FFFFFF"/>
                      </a:gs>
                      <a:gs pos="100000">
                        <a:srgbClr val="FFFFFF"/>
                      </a:gs>
                    </a:gsLst>
                    <a:lin ang="5400000" scaled="1"/>
                  </a:gradFill>
                  <a:latin typeface="Segoe UI Semibold"/>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76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1224" kern="0" dirty="0">
                  <a:gradFill>
                    <a:gsLst>
                      <a:gs pos="0">
                        <a:srgbClr val="FFFFFF"/>
                      </a:gs>
                      <a:gs pos="100000">
                        <a:srgbClr val="FFFFFF"/>
                      </a:gs>
                    </a:gsLst>
                    <a:lin ang="5400000" scaled="1"/>
                  </a:gradFill>
                  <a:latin typeface="Segoe UI Semibold"/>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395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264" b="1" kern="0" dirty="0">
                  <a:gradFill>
                    <a:gsLst>
                      <a:gs pos="0">
                        <a:srgbClr val="FFFFFF"/>
                      </a:gs>
                      <a:gs pos="100000">
                        <a:srgbClr val="FFFFFF"/>
                      </a:gs>
                    </a:gsLst>
                    <a:lin ang="5400000" scaled="1"/>
                  </a:gradFill>
                  <a:latin typeface="Segoe UI"/>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dirty="0">
                  <a:gradFill>
                    <a:gsLst>
                      <a:gs pos="0">
                        <a:srgbClr val="FFFFFF"/>
                      </a:gs>
                      <a:gs pos="100000">
                        <a:srgbClr val="FFFFFF"/>
                      </a:gs>
                    </a:gsLst>
                    <a:lin ang="5400000" scaled="1"/>
                  </a:gradFill>
                  <a:latin typeface="Segoe UI"/>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Custom </a:t>
              </a:r>
              <a:br>
                <a:rPr lang="en-US" sz="2448" b="1" kern="0" dirty="0">
                  <a:gradFill>
                    <a:gsLst>
                      <a:gs pos="0">
                        <a:srgbClr val="FFFFFF"/>
                      </a:gs>
                      <a:gs pos="100000">
                        <a:srgbClr val="FFFFFF"/>
                      </a:gs>
                    </a:gsLst>
                    <a:lin ang="5400000" scaled="1"/>
                  </a:gradFill>
                  <a:latin typeface="Segoe UI"/>
                </a:rPr>
              </a:br>
              <a:r>
                <a:rPr lang="en-US" sz="2448" b="1" kern="0" dirty="0">
                  <a:gradFill>
                    <a:gsLst>
                      <a:gs pos="0">
                        <a:srgbClr val="FFFFFF"/>
                      </a:gs>
                      <a:gs pos="100000">
                        <a:srgbClr val="FFFFFF"/>
                      </a:gs>
                    </a:gsLst>
                    <a:lin ang="5400000" scaled="1"/>
                  </a:gradFill>
                  <a:latin typeface="Segoe UI"/>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522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454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871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4080" b="1" kern="0" dirty="0">
                  <a:gradFill>
                    <a:gsLst>
                      <a:gs pos="0">
                        <a:srgbClr val="FFFFFF"/>
                      </a:gs>
                      <a:gs pos="100000">
                        <a:srgbClr val="FFFFFF"/>
                      </a:gs>
                    </a:gsLst>
                    <a:lin ang="5400000" scaled="1"/>
                  </a:gradFill>
                  <a:latin typeface="Segoe UI"/>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spc="-20" dirty="0">
                  <a:gradFill>
                    <a:gsLst>
                      <a:gs pos="0">
                        <a:srgbClr val="FFFFFF"/>
                      </a:gs>
                      <a:gs pos="100000">
                        <a:srgbClr val="FFFFFF"/>
                      </a:gs>
                    </a:gsLst>
                    <a:lin ang="5400000" scaled="1"/>
                  </a:gradFill>
                  <a:latin typeface="Segoe UI"/>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229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244" kern="0" dirty="0">
                  <a:gradFill>
                    <a:gsLst>
                      <a:gs pos="0">
                        <a:srgbClr val="FFFFFF"/>
                      </a:gs>
                      <a:gs pos="100000">
                        <a:srgbClr val="FFFFFF"/>
                      </a:gs>
                    </a:gsLst>
                    <a:lin ang="5400000" scaled="1"/>
                  </a:gradFill>
                  <a:latin typeface="Segoe UI Semibold"/>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Customized language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Sentiment analysis,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b="1" kern="0" spc="51" dirty="0">
                  <a:gradFill>
                    <a:gsLst>
                      <a:gs pos="0">
                        <a:srgbClr val="FFFFFF"/>
                      </a:gs>
                      <a:gs pos="100000">
                        <a:srgbClr val="FFFFFF"/>
                      </a:gs>
                    </a:gsLst>
                    <a:lin ang="5400000" scaled="1"/>
                  </a:gradFill>
                  <a:latin typeface="Segoe UI"/>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Intend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8807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3060" kern="0" spc="102" dirty="0">
                  <a:gradFill>
                    <a:gsLst>
                      <a:gs pos="0">
                        <a:srgbClr val="FFFFFF"/>
                      </a:gs>
                      <a:gs pos="100000">
                        <a:srgbClr val="FFFFFF"/>
                      </a:gs>
                    </a:gsLst>
                    <a:lin ang="5400000" scaled="1"/>
                  </a:gradFill>
                  <a:latin typeface="Segoe UI Semibold"/>
                </a:rPr>
                <a:t>Entity linking </a:t>
              </a:r>
              <a:br>
                <a:rPr lang="en-US" sz="3060" kern="0" dirty="0">
                  <a:gradFill>
                    <a:gsLst>
                      <a:gs pos="0">
                        <a:srgbClr val="FFFFFF"/>
                      </a:gs>
                      <a:gs pos="100000">
                        <a:srgbClr val="FFFFFF"/>
                      </a:gs>
                    </a:gsLst>
                    <a:lin ang="5400000" scaled="1"/>
                  </a:gradFill>
                  <a:latin typeface="Segoe UI Semibold"/>
                </a:rPr>
              </a:br>
              <a:r>
                <a:rPr lang="en-US" sz="3060" kern="0" dirty="0">
                  <a:gradFill>
                    <a:gsLst>
                      <a:gs pos="0">
                        <a:srgbClr val="FFFFFF"/>
                      </a:gs>
                      <a:gs pos="100000">
                        <a:srgbClr val="FFFFFF"/>
                      </a:gs>
                    </a:gsLst>
                    <a:lin ang="5400000" scaled="1"/>
                  </a:gradFill>
                  <a:latin typeface="Segoe UI Semibold"/>
                </a:rPr>
                <a:t>&amp; augmentation</a:t>
              </a:r>
            </a:p>
          </p:txBody>
        </p:sp>
      </p:grpSp>
      <p:sp>
        <p:nvSpPr>
          <p:cNvPr id="79" name="Rectangle 78">
            <a:extLst>
              <a:ext uri="{FF2B5EF4-FFF2-40B4-BE49-F238E27FC236}">
                <a16:creationId xmlns:a16="http://schemas.microsoft.com/office/drawing/2014/main" id="{5F3543B4-E00F-44F0-9762-F3CA8E27ECB2}"/>
              </a:ext>
            </a:extLst>
          </p:cNvPr>
          <p:cNvSpPr/>
          <p:nvPr/>
        </p:nvSpPr>
        <p:spPr bwMode="auto">
          <a:xfrm>
            <a:off x="490840" y="449262"/>
            <a:ext cx="4689082" cy="3888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AI uses </a:t>
            </a:r>
            <a:r>
              <a:rPr lang="en-US" sz="2800" kern="0" dirty="0">
                <a:solidFill>
                  <a:srgbClr val="FF0000"/>
                </a:solidFill>
                <a:latin typeface="Segoe UI Semibold"/>
                <a:cs typeface="Segoe UI Semilight" panose="020B0402040204020203" pitchFamily="34" charset="0"/>
              </a:rPr>
              <a:t>cognitive skills </a:t>
            </a: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to simulate human perception for:</a:t>
            </a:r>
          </a:p>
          <a:p>
            <a:pPr defTabSz="932114" fontAlgn="base">
              <a:lnSpc>
                <a:spcPct val="90000"/>
              </a:lnSpc>
              <a:spcBef>
                <a:spcPts val="1224"/>
              </a:spcBef>
              <a:spcAft>
                <a:spcPct val="0"/>
              </a:spcAft>
              <a:buSzPct val="90000"/>
              <a:defRPr/>
            </a:pPr>
            <a:endParaRPr lang="en-US" sz="2800" kern="0" dirty="0">
              <a:gradFill>
                <a:gsLst>
                  <a:gs pos="0">
                    <a:srgbClr val="1A1A1A"/>
                  </a:gs>
                  <a:gs pos="100000">
                    <a:srgbClr val="1A1A1A"/>
                  </a:gs>
                </a:gsLst>
                <a:lin ang="5400000" scaled="1"/>
              </a:gradFill>
              <a:latin typeface="Segoe UI Semibold"/>
              <a:cs typeface="Segoe UI Semilight" panose="020B0402040204020203" pitchFamily="34" charset="0"/>
            </a:endParaRP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Vision</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Speech</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Language</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Knowledge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8595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Incremental Updates for new files (portal or command line)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On Demand, File Watch, Schedule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Execution Overlap: The schedule essentially tells the indexer to proceed where it left off at the next hour</a:t>
            </a:r>
          </a:p>
          <a:p>
            <a:pPr lvl="1">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Image Skills Performance are heavier than text skills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Parallel Indexing</a:t>
            </a:r>
          </a:p>
        </p:txBody>
      </p:sp>
    </p:spTree>
    <p:extLst>
      <p:ext uri="{BB962C8B-B14F-4D97-AF65-F5344CB8AC3E}">
        <p14:creationId xmlns:p14="http://schemas.microsoft.com/office/powerpoint/2010/main" val="40049852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9149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Troubleshooting</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Start with a small dataset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Make Sure your credentials are correct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See what works even if there are some failures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Check Status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Error Parameters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Enriched documents under the hood: saving the raw transformations into the index</a:t>
            </a:r>
          </a:p>
        </p:txBody>
      </p:sp>
    </p:spTree>
    <p:extLst>
      <p:ext uri="{BB962C8B-B14F-4D97-AF65-F5344CB8AC3E}">
        <p14:creationId xmlns:p14="http://schemas.microsoft.com/office/powerpoint/2010/main" val="7695510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3" name="Picture 2">
            <a:extLst>
              <a:ext uri="{FF2B5EF4-FFF2-40B4-BE49-F238E27FC236}">
                <a16:creationId xmlns:a16="http://schemas.microsoft.com/office/drawing/2014/main" id="{E44CC6EE-05BE-4AC2-A45F-879172432E29}"/>
              </a:ext>
            </a:extLst>
          </p:cNvPr>
          <p:cNvPicPr>
            <a:picLocks noChangeAspect="1"/>
          </p:cNvPicPr>
          <p:nvPr/>
        </p:nvPicPr>
        <p:blipFill>
          <a:blip r:embed="rId2"/>
          <a:stretch>
            <a:fillRect/>
          </a:stretch>
        </p:blipFill>
        <p:spPr>
          <a:xfrm>
            <a:off x="3017837" y="982662"/>
            <a:ext cx="9309906" cy="5500817"/>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4872327" cy="254223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Integrate into E2E Solutions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.NET SDK</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REST API</a:t>
            </a:r>
          </a:p>
          <a:p>
            <a:pPr marL="457200"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BOT + LUIS</a:t>
            </a:r>
          </a:p>
        </p:txBody>
      </p:sp>
    </p:spTree>
    <p:extLst>
      <p:ext uri="{BB962C8B-B14F-4D97-AF65-F5344CB8AC3E}">
        <p14:creationId xmlns:p14="http://schemas.microsoft.com/office/powerpoint/2010/main" val="486952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Demos – Cognitive Search</a:t>
            </a:r>
          </a:p>
        </p:txBody>
      </p:sp>
      <p:sp>
        <p:nvSpPr>
          <p:cNvPr id="5" name="TextBox 4">
            <a:extLst>
              <a:ext uri="{FF2B5EF4-FFF2-40B4-BE49-F238E27FC236}">
                <a16:creationId xmlns:a16="http://schemas.microsoft.com/office/drawing/2014/main" id="{020DF866-26B5-451C-B088-FC1661F6C036}"/>
              </a:ext>
            </a:extLst>
          </p:cNvPr>
          <p:cNvSpPr txBox="1"/>
          <p:nvPr/>
        </p:nvSpPr>
        <p:spPr>
          <a:xfrm>
            <a:off x="274639" y="1248939"/>
            <a:ext cx="7260642" cy="5835444"/>
          </a:xfrm>
          <a:prstGeom prst="rect">
            <a:avLst/>
          </a:prstGeom>
          <a:noFill/>
        </p:spPr>
        <p:txBody>
          <a:bodyPr wrap="none" lIns="182880" tIns="146304" rIns="182880" bIns="146304" rtlCol="0">
            <a:spAutoFit/>
          </a:bodyPr>
          <a:lstStyle/>
          <a:p>
            <a:r>
              <a:rPr lang="en-US" sz="2400" dirty="0"/>
              <a:t>Enrichment Pipeline</a:t>
            </a:r>
          </a:p>
          <a:p>
            <a:r>
              <a:rPr lang="en-US" sz="2400" dirty="0">
                <a:hlinkClick r:id="rId3"/>
              </a:rPr>
              <a:t>https://text-analytics-demo-dev.azurewebsites.net/</a:t>
            </a:r>
            <a:endParaRPr lang="en-US" sz="2400" dirty="0"/>
          </a:p>
          <a:p>
            <a:endParaRPr lang="en-US" sz="2400" dirty="0"/>
          </a:p>
          <a:p>
            <a:r>
              <a:rPr lang="en-US" sz="2400" dirty="0"/>
              <a:t>JFK Files</a:t>
            </a:r>
          </a:p>
          <a:p>
            <a:r>
              <a:rPr lang="en-US" sz="2400" dirty="0">
                <a:hlinkClick r:id="rId4"/>
              </a:rPr>
              <a:t>https://jfk-demo.azurewebsites.net/</a:t>
            </a:r>
            <a:endParaRPr lang="en-US" sz="2400" dirty="0"/>
          </a:p>
          <a:p>
            <a:endParaRPr lang="en-US" sz="2400" dirty="0"/>
          </a:p>
          <a:p>
            <a:r>
              <a:rPr lang="en-US" sz="2400" dirty="0"/>
              <a:t>Business Documents Demo - Wolters Kluwer</a:t>
            </a:r>
          </a:p>
          <a:p>
            <a:r>
              <a:rPr lang="en-US" sz="2400" dirty="0">
                <a:hlinkClick r:id="rId5"/>
              </a:rPr>
              <a:t>https://wolterskluwereap.azurewebsites.net/</a:t>
            </a:r>
            <a:endParaRPr lang="en-US" sz="2400" dirty="0"/>
          </a:p>
          <a:p>
            <a:endParaRPr lang="en-US" sz="2400" dirty="0"/>
          </a:p>
          <a:p>
            <a:r>
              <a:rPr lang="en-US" sz="2400" dirty="0"/>
              <a:t>Oil &amp; Gas Demo - Exxon Mobile</a:t>
            </a:r>
          </a:p>
          <a:p>
            <a:r>
              <a:rPr lang="en-US" sz="2400" dirty="0">
                <a:hlinkClick r:id="rId6"/>
              </a:rPr>
              <a:t>http://seismicsearch.azurewebsites.net/</a:t>
            </a:r>
            <a:endParaRPr lang="en-US" sz="2400" dirty="0"/>
          </a:p>
          <a:p>
            <a:endParaRPr lang="en-US" sz="2400" dirty="0"/>
          </a:p>
          <a:p>
            <a:r>
              <a:rPr lang="en-US" sz="2400" dirty="0"/>
              <a:t>Healthcare - CTakes</a:t>
            </a:r>
          </a:p>
          <a:p>
            <a:r>
              <a:rPr lang="en-US" sz="2400" dirty="0">
                <a:hlinkClick r:id="rId7"/>
              </a:rPr>
              <a:t>http://webmedsearch.azurewebsites.net/</a:t>
            </a:r>
            <a:endParaRPr lang="en-US" sz="2400" dirty="0"/>
          </a:p>
          <a:p>
            <a:endParaRPr lang="en-US" sz="2400" dirty="0"/>
          </a:p>
        </p:txBody>
      </p:sp>
    </p:spTree>
    <p:extLst>
      <p:ext uri="{BB962C8B-B14F-4D97-AF65-F5344CB8AC3E}">
        <p14:creationId xmlns:p14="http://schemas.microsoft.com/office/powerpoint/2010/main" val="33741368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Additional Resources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74956" y="1381153"/>
            <a:ext cx="10287000" cy="3650230"/>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hlinkClick r:id="rId3"/>
              </a:rPr>
              <a:t>https://aka.ms/ACE-Blog</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4"/>
              </a:rPr>
              <a:t>https://aka.ms/kma</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5"/>
              </a:rPr>
              <a:t>http://aka.ms/kmb</a:t>
            </a:r>
            <a:r>
              <a:rPr lang="en-US" sz="4400" dirty="0">
                <a:gradFill>
                  <a:gsLst>
                    <a:gs pos="2917">
                      <a:schemeClr val="tx1"/>
                    </a:gs>
                    <a:gs pos="30000">
                      <a:schemeClr val="tx1"/>
                    </a:gs>
                  </a:gsLst>
                  <a:lin ang="5400000" scaled="0"/>
                </a:gradFill>
              </a:rPr>
              <a:t> (this training)</a:t>
            </a:r>
          </a:p>
        </p:txBody>
      </p:sp>
    </p:spTree>
    <p:extLst>
      <p:ext uri="{BB962C8B-B14F-4D97-AF65-F5344CB8AC3E}">
        <p14:creationId xmlns:p14="http://schemas.microsoft.com/office/powerpoint/2010/main" val="35337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sz="4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LearnAI – Knowledge Mining Bootcamp</a:t>
            </a:r>
          </a:p>
        </p:txBody>
      </p:sp>
      <p:pic>
        <p:nvPicPr>
          <p:cNvPr id="1026" name="Picture 1" descr="image002">
            <a:extLst>
              <a:ext uri="{FF2B5EF4-FFF2-40B4-BE49-F238E27FC236}">
                <a16:creationId xmlns:a16="http://schemas.microsoft.com/office/drawing/2014/main" id="{B0A123B0-F2F2-4C99-9495-B21B8B60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1171045"/>
            <a:ext cx="74955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1761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486399" cy="6057043"/>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rPr>
              <a:t>Knowledge Mining </a:t>
            </a:r>
            <a:r>
              <a:rPr lang="en-US" sz="3200" b="1" dirty="0">
                <a:solidFill>
                  <a:srgbClr val="434343"/>
                </a:solidFill>
              </a:rPr>
              <a:t>is the process of discovering actionable information from large sets of </a:t>
            </a:r>
            <a:r>
              <a:rPr lang="en-US" sz="3200" b="1" dirty="0">
                <a:solidFill>
                  <a:srgbClr val="FF0000"/>
                </a:solidFill>
              </a:rPr>
              <a:t>unstructured data</a:t>
            </a:r>
            <a:r>
              <a:rPr lang="en-US" sz="3200" b="1" dirty="0">
                <a:solidFill>
                  <a:srgbClr val="434343"/>
                </a:solidFill>
              </a:rPr>
              <a:t>, like text or images. </a:t>
            </a:r>
            <a:br>
              <a:rPr lang="en-US" sz="3200" b="1" dirty="0">
                <a:solidFill>
                  <a:srgbClr val="434343"/>
                </a:solidFill>
              </a:rPr>
            </a:br>
            <a:br>
              <a:rPr lang="en-US" sz="3200" b="1" dirty="0">
                <a:solidFill>
                  <a:srgbClr val="434343"/>
                </a:solidFill>
              </a:rPr>
            </a:br>
            <a:r>
              <a:rPr lang="en-US" sz="3200" b="1" dirty="0">
                <a:solidFill>
                  <a:srgbClr val="434343"/>
                </a:solidFill>
              </a:rPr>
              <a:t>It uses </a:t>
            </a:r>
            <a:r>
              <a:rPr lang="en-US" sz="3200" b="1" dirty="0">
                <a:solidFill>
                  <a:srgbClr val="FF0000"/>
                </a:solidFill>
              </a:rPr>
              <a:t>Artificial Intelligence </a:t>
            </a:r>
            <a:r>
              <a:rPr lang="en-US" sz="3200" b="1" dirty="0">
                <a:solidFill>
                  <a:srgbClr val="434343"/>
                </a:solidFill>
              </a:rPr>
              <a:t>to detect hidden patterns and information. It can be used to guarantee compliance, enrich search, automate processes, among other </a:t>
            </a:r>
            <a:r>
              <a:rPr lang="en-US" sz="3200" b="1" dirty="0">
                <a:solidFill>
                  <a:srgbClr val="FF0000"/>
                </a:solidFill>
              </a:rPr>
              <a:t>business processes</a:t>
            </a:r>
            <a:r>
              <a:rPr lang="en-US" sz="3200" b="1" dirty="0">
                <a:solidFill>
                  <a:srgbClr val="434343"/>
                </a:solidFill>
              </a:rPr>
              <a:t>. </a:t>
            </a:r>
            <a:endParaRPr lang="en-US" sz="2000"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714997" cy="4284250"/>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cs typeface="Segoe UI Semibold" panose="020B0702040204020203" pitchFamily="34" charset="0"/>
              </a:rPr>
              <a:t>Cognitive Search </a:t>
            </a:r>
            <a:r>
              <a:rPr lang="en-US" sz="3200" b="1" dirty="0">
                <a:solidFill>
                  <a:srgbClr val="434343"/>
                </a:solidFill>
                <a:cs typeface="Segoe UI Semibold" panose="020B0702040204020203" pitchFamily="34" charset="0"/>
              </a:rPr>
              <a:t>is the </a:t>
            </a:r>
            <a:r>
              <a:rPr lang="en-US" sz="3200" b="1" dirty="0">
                <a:solidFill>
                  <a:srgbClr val="434343"/>
                </a:solidFill>
              </a:rPr>
              <a:t>Microsoft solution for Knowledge Mining. </a:t>
            </a:r>
            <a:br>
              <a:rPr lang="en-US" sz="3200" b="1" dirty="0">
                <a:solidFill>
                  <a:srgbClr val="434343"/>
                </a:solidFill>
              </a:rPr>
            </a:br>
            <a:br>
              <a:rPr lang="en-US" sz="3200" b="1" dirty="0">
                <a:solidFill>
                  <a:srgbClr val="434343"/>
                </a:solidFill>
              </a:rPr>
            </a:br>
            <a:r>
              <a:rPr lang="en-US" sz="3200" b="1" dirty="0">
                <a:solidFill>
                  <a:srgbClr val="FF0000"/>
                </a:solidFill>
              </a:rPr>
              <a:t>AI</a:t>
            </a:r>
            <a:r>
              <a:rPr lang="en-US" sz="3200" b="1" dirty="0">
                <a:solidFill>
                  <a:srgbClr val="434343"/>
                </a:solidFill>
              </a:rPr>
              <a:t> approach for </a:t>
            </a:r>
            <a:r>
              <a:rPr lang="en-US" sz="3200" b="1" dirty="0"/>
              <a:t>content</a:t>
            </a:r>
            <a:r>
              <a:rPr lang="en-US" sz="3200" b="1" dirty="0">
                <a:solidFill>
                  <a:srgbClr val="434343"/>
                </a:solidFill>
              </a:rPr>
              <a:t> understanding. Ingests unstructured content to create rich metadata into an </a:t>
            </a:r>
            <a:r>
              <a:rPr lang="en-US" sz="3200" b="1" dirty="0">
                <a:solidFill>
                  <a:srgbClr val="FF0000"/>
                </a:solidFill>
              </a:rPr>
              <a:t>Azure Search </a:t>
            </a:r>
            <a:r>
              <a:rPr lang="en-US" sz="3200" b="1" dirty="0">
                <a:solidFill>
                  <a:srgbClr val="434343"/>
                </a:solidFill>
              </a:rPr>
              <a:t>index, with the power of </a:t>
            </a:r>
            <a:r>
              <a:rPr lang="en-US" sz="3200" b="1" dirty="0">
                <a:solidFill>
                  <a:srgbClr val="FF0000"/>
                </a:solidFill>
              </a:rPr>
              <a:t>Cognitive Services</a:t>
            </a:r>
            <a:r>
              <a:rPr lang="en-US" sz="3200" b="1" dirty="0">
                <a:solidFill>
                  <a:srgbClr val="434343"/>
                </a:solidFill>
              </a:rPr>
              <a:t>.</a:t>
            </a:r>
            <a:endParaRPr lang="en-US" sz="3200" b="1"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5373779"/>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AI-Powered cloud search service for web and mobile app development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Enterprise Search as a Service – Azure PaaS product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Enrich and extract insights through cognitive skills (Cognitive Search)</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Easily scale up and down</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Natural Language Processing for web search grade experience</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Connect search results to business goals with great control over search ranking</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99.9% SLA, GDPR, Standard Azure OST (Online Service Terms)</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Creates indexed metadata about your data</a:t>
            </a: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p:txBody>
      </p:sp>
    </p:spTree>
    <p:extLst>
      <p:ext uri="{BB962C8B-B14F-4D97-AF65-F5344CB8AC3E}">
        <p14:creationId xmlns:p14="http://schemas.microsoft.com/office/powerpoint/2010/main" val="5001605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pic>
        <p:nvPicPr>
          <p:cNvPr id="5" name="Picture 4">
            <a:extLst>
              <a:ext uri="{FF2B5EF4-FFF2-40B4-BE49-F238E27FC236}">
                <a16:creationId xmlns:a16="http://schemas.microsoft.com/office/drawing/2014/main" id="{571274B7-954F-4065-B3D3-7DD0FA57AB35}"/>
              </a:ext>
            </a:extLst>
          </p:cNvPr>
          <p:cNvPicPr>
            <a:picLocks noChangeAspect="1"/>
          </p:cNvPicPr>
          <p:nvPr/>
        </p:nvPicPr>
        <p:blipFill>
          <a:blip r:embed="rId3"/>
          <a:stretch>
            <a:fillRect/>
          </a:stretch>
        </p:blipFill>
        <p:spPr>
          <a:xfrm>
            <a:off x="2255837" y="1176177"/>
            <a:ext cx="7620000" cy="5582826"/>
          </a:xfrm>
          <a:prstGeom prst="rect">
            <a:avLst/>
          </a:prstGeom>
        </p:spPr>
      </p:pic>
    </p:spTree>
    <p:extLst>
      <p:ext uri="{BB962C8B-B14F-4D97-AF65-F5344CB8AC3E}">
        <p14:creationId xmlns:p14="http://schemas.microsoft.com/office/powerpoint/2010/main" val="14191941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endParaRPr lang="en-US" dirty="0"/>
          </a:p>
        </p:txBody>
      </p:sp>
      <p:sp>
        <p:nvSpPr>
          <p:cNvPr id="5" name="Rectangle 4"/>
          <p:cNvSpPr/>
          <p:nvPr/>
        </p:nvSpPr>
        <p:spPr>
          <a:xfrm>
            <a:off x="6313524" y="1379539"/>
            <a:ext cx="4324313"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Data Sources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SQL</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columns</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JSON/XML columns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SQL Server IaaS on Azure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CosmosDB</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blob storage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MySQL (PaaS and IaaS)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Files (Private Preview)</a:t>
            </a:r>
          </a:p>
          <a:p>
            <a:pPr marL="171450" lvl="0" indent="-171450">
              <a:lnSpc>
                <a:spcPct val="95000"/>
              </a:lnSpc>
              <a:spcAft>
                <a:spcPts val="1200"/>
              </a:spcAft>
              <a:buFont typeface="Arial" panose="020B0604020202020204" pitchFamily="34" charset="0"/>
              <a:buChar char="•"/>
            </a:pPr>
            <a:endParaRPr lang="en-US" sz="2000" dirty="0">
              <a:solidFill>
                <a:schemeClr val="tx1"/>
              </a:solidFill>
            </a:endParaRPr>
          </a:p>
        </p:txBody>
      </p:sp>
      <p:sp>
        <p:nvSpPr>
          <p:cNvPr id="6" name="Rectangle 5"/>
          <p:cNvSpPr/>
          <p:nvPr/>
        </p:nvSpPr>
        <p:spPr>
          <a:xfrm>
            <a:off x="427039" y="1379539"/>
            <a:ext cx="411479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Formats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Office</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PDF</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HTML</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XML, JSON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ZIP</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EML, RTF, TXT</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JPEG, PNG, JPG</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CSV</a:t>
            </a:r>
            <a:endParaRPr lang="en-US" sz="2000" b="1" dirty="0">
              <a:solidFill>
                <a:schemeClr val="tx1"/>
              </a:solidFill>
            </a:endParaRPr>
          </a:p>
        </p:txBody>
      </p:sp>
    </p:spTree>
    <p:extLst>
      <p:ext uri="{BB962C8B-B14F-4D97-AF65-F5344CB8AC3E}">
        <p14:creationId xmlns:p14="http://schemas.microsoft.com/office/powerpoint/2010/main" val="2170683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542782"/>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FF0000"/>
                </a:solidFill>
                <a:latin typeface="Segoe UI Light"/>
              </a:rPr>
              <a:t>Azure Search feature</a:t>
            </a:r>
            <a:endParaRPr lang="en-US" sz="24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It uses AI to create searchable metadata, transforming unstructured data into information</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Data Enrichment =! Data Integration. Original data isn’t moved, changed or copied</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Results are always loaded into an Azure Search Index</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10+ regions, including South Central US, West Europe, North Europe, Brazil South, and Southeast Asia</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Azure Search Cost + Cost per image + Cost per Cognitive Service used</a:t>
            </a:r>
          </a:p>
          <a:p>
            <a:pPr marL="457200" indent="-457200" defTabSz="932563">
              <a:spcAft>
                <a:spcPts val="1199"/>
              </a:spcAft>
              <a:buSzPct val="90000"/>
              <a:buFont typeface="Arial" panose="020B0604020202020204" pitchFamily="34" charset="0"/>
              <a:buChar char="•"/>
            </a:pPr>
            <a:r>
              <a:rPr lang="en-US" sz="2400" b="1" dirty="0">
                <a:solidFill>
                  <a:srgbClr val="FF0000"/>
                </a:solidFill>
                <a:latin typeface="Segoe UI Light"/>
              </a:rPr>
              <a:t>OR </a:t>
            </a:r>
            <a:r>
              <a:rPr lang="en-US" sz="2400" dirty="0">
                <a:solidFill>
                  <a:srgbClr val="434343"/>
                </a:solidFill>
                <a:latin typeface="Segoe UI Light"/>
              </a:rPr>
              <a:t>Azure Search Cost + Free up to 20 documents per day</a:t>
            </a:r>
          </a:p>
        </p:txBody>
      </p:sp>
    </p:spTree>
    <p:extLst>
      <p:ext uri="{BB962C8B-B14F-4D97-AF65-F5344CB8AC3E}">
        <p14:creationId xmlns:p14="http://schemas.microsoft.com/office/powerpoint/2010/main" val="41537905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heme/theme1.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536F3F9AEF6044DAFE6593FAE321AAF" ma:contentTypeVersion="3" ma:contentTypeDescription="Create a new document." ma:contentTypeScope="" ma:versionID="0ec5ab428ef8c3807cb7a2948d0a8971">
  <xsd:schema xmlns:xsd="http://www.w3.org/2001/XMLSchema" xmlns:xs="http://www.w3.org/2001/XMLSchema" xmlns:p="http://schemas.microsoft.com/office/2006/metadata/properties" xmlns:ns1="http://schemas.microsoft.com/sharepoint/v3" xmlns:ns2="3ca472cd-7fee-49f2-9ff1-a51c4bbb179e" targetNamespace="http://schemas.microsoft.com/office/2006/metadata/properties" ma:root="true" ma:fieldsID="2f4deeab7cf682c5963db88d23d66228" ns1:_="" ns2:_="">
    <xsd:import namespace="http://schemas.microsoft.com/sharepoint/v3"/>
    <xsd:import namespace="3ca472cd-7fee-49f2-9ff1-a51c4bbb179e"/>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a472cd-7fee-49f2-9ff1-a51c4bbb179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www.w3.org/XML/1998/namespace"/>
    <ds:schemaRef ds:uri="http://purl.org/dc/elements/1.1/"/>
    <ds:schemaRef ds:uri="3ca472cd-7fee-49f2-9ff1-a51c4bbb179e"/>
    <ds:schemaRef ds:uri="http://schemas.microsoft.com/sharepoint/v3"/>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C9DCD0A-8887-4D03-B27E-CF4E860B3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ca472cd-7fee-49f2-9ff1-a51c4bbb17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3210</TotalTime>
  <Words>1896</Words>
  <Application>Microsoft Office PowerPoint</Application>
  <PresentationFormat>Custom</PresentationFormat>
  <Paragraphs>415</Paragraphs>
  <Slides>35</Slides>
  <Notes>28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35</vt:i4>
      </vt:variant>
    </vt:vector>
  </HeadingPairs>
  <TitlesOfParts>
    <vt:vector size="49" baseType="lpstr">
      <vt:lpstr>Arial</vt:lpstr>
      <vt:lpstr>Calibri</vt:lpstr>
      <vt:lpstr>Consolas</vt:lpstr>
      <vt:lpstr>Segoe UI</vt:lpstr>
      <vt:lpstr>Segoe UI Light</vt:lpstr>
      <vt:lpstr>Segoe UI Semibold</vt:lpstr>
      <vt:lpstr>Segoe UI Semilight</vt:lpstr>
      <vt:lpstr>Wingdings</vt:lpstr>
      <vt:lpstr>2018 Architect Boot Camp</vt:lpstr>
      <vt:lpstr>C+E Readiness Template</vt:lpstr>
      <vt:lpstr>5-50173_Microsoft_Ready_Dark_Template</vt:lpstr>
      <vt:lpstr>2_2018 Architect Boot Camp</vt:lpstr>
      <vt:lpstr>1_5-50033_TR23_BO_CT_Template</vt:lpstr>
      <vt:lpstr>3_WHITE TEMPLATE</vt:lpstr>
      <vt:lpstr>PowerPoint Presentation</vt:lpstr>
      <vt:lpstr>Azure AI</vt:lpstr>
      <vt:lpstr>PowerPoint Presentation</vt:lpstr>
      <vt:lpstr>Knowledge Mining is the process of discovering actionable information from large sets of unstructured data, like text or images.   It uses Artificial Intelligence to detect hidden patterns and information. It can be used to guarantee compliance, enrich search, automate processes, among other business processes. </vt:lpstr>
      <vt:lpstr>Cognitive Search is the Microsoft solution for Knowledge Mining.   AI approach for content understanding. Ingests unstructured content to create rich metadata into an Azure Search index, with the power of Cognitive Services.</vt:lpstr>
      <vt:lpstr>What Azure Search is</vt:lpstr>
      <vt:lpstr>What Azure Search is</vt:lpstr>
      <vt:lpstr>What Azure Search is</vt:lpstr>
      <vt:lpstr>What Cognitive Search is </vt:lpstr>
      <vt:lpstr>What Cognitive Search is </vt:lpstr>
      <vt:lpstr>What Cognitive Search is </vt:lpstr>
      <vt:lpstr>When to use it</vt:lpstr>
      <vt:lpstr>When to use It</vt:lpstr>
      <vt:lpstr>When to use It</vt:lpstr>
      <vt:lpstr>When to use It</vt:lpstr>
      <vt:lpstr>When to use It</vt:lpstr>
      <vt:lpstr>When to use It</vt:lpstr>
      <vt:lpstr>How it works</vt:lpstr>
      <vt:lpstr>How it works</vt:lpstr>
      <vt:lpstr>PowerPoint Presentation</vt:lpstr>
      <vt:lpstr>How it works – Cognitive Search Pipeline</vt:lpstr>
      <vt:lpstr>How it works – Cognitive Search Pipeline</vt:lpstr>
      <vt:lpstr>How it works – Cognitive Skills</vt:lpstr>
      <vt:lpstr>PowerPoint Presentation</vt:lpstr>
      <vt:lpstr>How it works – Old High Level Architecture</vt:lpstr>
      <vt:lpstr>How it works – New High Level Architecture</vt:lpstr>
      <vt:lpstr>Good Practices</vt:lpstr>
      <vt:lpstr>Good Practices</vt:lpstr>
      <vt:lpstr>Good Practices</vt:lpstr>
      <vt:lpstr>Good Practices</vt:lpstr>
      <vt:lpstr>Good Practices</vt:lpstr>
      <vt:lpstr>Good Practices</vt:lpstr>
      <vt:lpstr>Demos – Cognitive Search</vt:lpstr>
      <vt:lpstr>Additional Resources</vt:lpstr>
      <vt:lpstr>LearnAI – Knowledge Mining Bootcamp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Souza</dc:creator>
  <cp:lastModifiedBy>Rodrigo Souza</cp:lastModifiedBy>
  <cp:revision>44</cp:revision>
  <dcterms:created xsi:type="dcterms:W3CDTF">2018-06-21T14:46:00Z</dcterms:created>
  <dcterms:modified xsi:type="dcterms:W3CDTF">2019-09-29T00:21:02Z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rosouz@microsoft.com</vt:lpwstr>
  </property>
  <property fmtid="{D5CDD505-2E9C-101B-9397-08002B2CF9AE}" pid="5" name="MSIP_Label_f42aa342-8706-4288-bd11-ebb85995028c_SetDate">
    <vt:lpwstr>2018-06-21T14:48:37.4566964Z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